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2" r:id="rId4"/>
    <p:sldId id="258" r:id="rId5"/>
    <p:sldId id="259" r:id="rId6"/>
    <p:sldId id="260" r:id="rId7"/>
    <p:sldId id="261" r:id="rId8"/>
    <p:sldId id="262" r:id="rId9"/>
    <p:sldId id="263" r:id="rId10"/>
    <p:sldId id="264" r:id="rId11"/>
    <p:sldId id="265" r:id="rId12"/>
    <p:sldId id="273" r:id="rId13"/>
    <p:sldId id="266" r:id="rId14"/>
    <p:sldId id="267" r:id="rId15"/>
    <p:sldId id="268" r:id="rId16"/>
    <p:sldId id="269" r:id="rId17"/>
    <p:sldId id="270" r:id="rId18"/>
    <p:sldId id="271"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47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277075-6DFF-4863-B8CB-8D00747B198E}" type="datetimeFigureOut">
              <a:rPr lang="ar-IQ" smtClean="0"/>
              <a:pPr/>
              <a:t>14/03/1438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7DF6707-00A1-43A0-8405-E32DA41E313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7277075-6DFF-4863-B8CB-8D00747B198E}" type="datetimeFigureOut">
              <a:rPr lang="ar-IQ" smtClean="0"/>
              <a:pPr/>
              <a:t>14/03/1438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7DF6707-00A1-43A0-8405-E32DA41E313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8000"/>
          </a:xfrm>
          <a:gradFill flip="none" rotWithShape="1">
            <a:gsLst>
              <a:gs pos="0">
                <a:srgbClr val="FF0000"/>
              </a:gs>
              <a:gs pos="17999">
                <a:srgbClr val="99CCFF"/>
              </a:gs>
              <a:gs pos="36000">
                <a:srgbClr val="9966FF"/>
              </a:gs>
              <a:gs pos="61000">
                <a:srgbClr val="CC99FF"/>
              </a:gs>
              <a:gs pos="82001">
                <a:srgbClr val="99CCFF"/>
              </a:gs>
              <a:gs pos="100000">
                <a:srgbClr val="CCCCFF"/>
              </a:gs>
            </a:gsLst>
            <a:path path="shape">
              <a:fillToRect l="50000" t="50000" r="50000" b="50000"/>
            </a:path>
            <a:tileRect/>
          </a:gradFill>
        </p:spPr>
        <p:txBody>
          <a:bodyPr>
            <a:normAutofit/>
          </a:bodyPr>
          <a:lstStyle/>
          <a:p>
            <a:r>
              <a:rPr lang="ar-SA" b="1" dirty="0">
                <a:solidFill>
                  <a:srgbClr val="002060"/>
                </a:solidFill>
              </a:rPr>
              <a:t>الجهاز التناسلي الأنثوي والذكري في الأبقار</a:t>
            </a:r>
            <a:r>
              <a:rPr lang="en-US" dirty="0">
                <a:solidFill>
                  <a:srgbClr val="002060"/>
                </a:solidFill>
              </a:rPr>
              <a:t/>
            </a:r>
            <a:br>
              <a:rPr lang="en-US" dirty="0">
                <a:solidFill>
                  <a:srgbClr val="002060"/>
                </a:solidFill>
              </a:rPr>
            </a:br>
            <a:endParaRPr lang="ar-IQ"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rgbClr val="7030A0"/>
              </a:gs>
              <a:gs pos="13000">
                <a:srgbClr val="FFA800"/>
              </a:gs>
              <a:gs pos="28000">
                <a:srgbClr val="825600"/>
              </a:gs>
              <a:gs pos="42999">
                <a:srgbClr val="FFA800"/>
              </a:gs>
              <a:gs pos="58000">
                <a:srgbClr val="825600"/>
              </a:gs>
              <a:gs pos="72000">
                <a:srgbClr val="FFA800"/>
              </a:gs>
              <a:gs pos="87000">
                <a:srgbClr val="825600"/>
              </a:gs>
              <a:gs pos="100000">
                <a:srgbClr val="FFA800"/>
              </a:gs>
            </a:gsLst>
            <a:lin ang="8100000" scaled="1"/>
            <a:tileRect/>
          </a:gradFill>
        </p:spPr>
        <p:txBody>
          <a:bodyPr>
            <a:noAutofit/>
          </a:bodyPr>
          <a:lstStyle/>
          <a:p>
            <a:pPr algn="r"/>
            <a:r>
              <a:rPr lang="ar-SA" sz="2200" dirty="0" smtClean="0"/>
              <a:t>علاقة </a:t>
            </a:r>
            <a:r>
              <a:rPr lang="ar-SA" sz="2200" dirty="0" err="1" smtClean="0"/>
              <a:t>الهرمونات</a:t>
            </a:r>
            <a:r>
              <a:rPr lang="ar-SA" sz="2200" dirty="0" smtClean="0"/>
              <a:t> </a:t>
            </a:r>
            <a:r>
              <a:rPr lang="ar-SA" sz="2200" dirty="0" err="1" smtClean="0"/>
              <a:t>ببعضها</a:t>
            </a:r>
            <a:r>
              <a:rPr lang="ar-SA" sz="2200" dirty="0" smtClean="0"/>
              <a:t>:- التغيرات الوظيفية في الجهاز التناسلي خلال دورة الشبق هي نتيجة </a:t>
            </a:r>
            <a:r>
              <a:rPr lang="ar-SA" sz="2200" dirty="0" err="1" smtClean="0"/>
              <a:t>تآثُر</a:t>
            </a:r>
            <a:r>
              <a:rPr lang="ar-SA" sz="2200" dirty="0" smtClean="0"/>
              <a:t> </a:t>
            </a:r>
            <a:r>
              <a:rPr lang="en-US" sz="2200" dirty="0" smtClean="0"/>
              <a:t>Interaction</a:t>
            </a:r>
            <a:r>
              <a:rPr lang="ar-SA" sz="2200" dirty="0" smtClean="0"/>
              <a:t> معقد يشمل الغدة تحت المهاد "</a:t>
            </a:r>
            <a:r>
              <a:rPr lang="ar-SA" sz="2200" dirty="0" err="1" smtClean="0"/>
              <a:t>الوِطاء</a:t>
            </a:r>
            <a:r>
              <a:rPr lang="ar-SA" sz="2200" dirty="0" smtClean="0"/>
              <a:t>" </a:t>
            </a:r>
            <a:r>
              <a:rPr lang="en-US" sz="2200" dirty="0" smtClean="0"/>
              <a:t>Hypothalamus</a:t>
            </a:r>
            <a:r>
              <a:rPr lang="ar-SA" sz="2200" dirty="0" smtClean="0"/>
              <a:t> ، الفص الأمامي للغُدة النخامية </a:t>
            </a:r>
            <a:r>
              <a:rPr lang="en-US" sz="2200" dirty="0" smtClean="0"/>
              <a:t>Anterior pituitary</a:t>
            </a:r>
            <a:r>
              <a:rPr lang="ar-SA" sz="2200" dirty="0" smtClean="0"/>
              <a:t> والغدد التناسلية. هناك العديد من القياسات </a:t>
            </a:r>
            <a:r>
              <a:rPr lang="ar-SA" sz="2200" dirty="0" err="1" smtClean="0"/>
              <a:t>لهرمونات</a:t>
            </a:r>
            <a:r>
              <a:rPr lang="ar-SA" sz="2200" dirty="0" smtClean="0"/>
              <a:t> الدم </a:t>
            </a:r>
            <a:r>
              <a:rPr lang="ar-SA" sz="2200" dirty="0" err="1" smtClean="0"/>
              <a:t>المُفرزة</a:t>
            </a:r>
            <a:r>
              <a:rPr lang="ar-SA" sz="2200" dirty="0" smtClean="0"/>
              <a:t> من هذه الغدد. حتى الآن، طريقة التحكم ليست معروفة بالكامل، </a:t>
            </a:r>
            <a:r>
              <a:rPr lang="ar-SA" sz="2200" dirty="0" err="1" smtClean="0"/>
              <a:t>لربما</a:t>
            </a:r>
            <a:r>
              <a:rPr lang="ar-SA" sz="2200" dirty="0" smtClean="0"/>
              <a:t> مع معرفة كل المؤثرات، ربما أمكن تنظيم الدورة التناسلية للبقرة.</a:t>
            </a:r>
            <a:r>
              <a:rPr lang="en-US" sz="2200" dirty="0" smtClean="0"/>
              <a:t/>
            </a:r>
            <a:br>
              <a:rPr lang="en-US" sz="2200" dirty="0" smtClean="0"/>
            </a:br>
            <a:r>
              <a:rPr lang="ar-SA" sz="2200" dirty="0" err="1" smtClean="0"/>
              <a:t>التبويض</a:t>
            </a:r>
            <a:r>
              <a:rPr lang="ar-SA" sz="2200" dirty="0" smtClean="0"/>
              <a:t> أهم حدث في دورة الشبق. زيادة إفراز </a:t>
            </a:r>
            <a:r>
              <a:rPr lang="en-US" sz="2200" dirty="0" smtClean="0"/>
              <a:t>FSH</a:t>
            </a:r>
            <a:r>
              <a:rPr lang="ar-SA" sz="2200" dirty="0" smtClean="0"/>
              <a:t> و </a:t>
            </a:r>
            <a:r>
              <a:rPr lang="en-US" sz="2200" dirty="0" smtClean="0"/>
              <a:t>LH</a:t>
            </a:r>
            <a:r>
              <a:rPr lang="ar-SA" sz="2200" dirty="0" smtClean="0"/>
              <a:t> في فترة ما قبل الشبق وفترة الشبق يؤدي إلى </a:t>
            </a:r>
            <a:r>
              <a:rPr lang="ar-SA" sz="2200" dirty="0" err="1" smtClean="0"/>
              <a:t>التبويض</a:t>
            </a:r>
            <a:r>
              <a:rPr lang="ar-SA" sz="2200" dirty="0" smtClean="0"/>
              <a:t>. الهرمون الحاث لنمو </a:t>
            </a:r>
            <a:r>
              <a:rPr lang="ar-SA" sz="2200" dirty="0" err="1" smtClean="0"/>
              <a:t>الجريبات</a:t>
            </a:r>
            <a:r>
              <a:rPr lang="ar-SA" sz="2200" dirty="0" smtClean="0"/>
              <a:t> </a:t>
            </a:r>
            <a:r>
              <a:rPr lang="en-US" sz="2200" dirty="0" smtClean="0"/>
              <a:t>FSH</a:t>
            </a:r>
            <a:r>
              <a:rPr lang="ar-SA" sz="2200" dirty="0" smtClean="0"/>
              <a:t> يُفرز من الغدة النخامية في كميات متزايدة ابتداءً من اليوم 18 من دورة الشبق، بعد ذلك في بداية الشبق يزداد إفراز هرمون </a:t>
            </a:r>
            <a:r>
              <a:rPr lang="ar-SA" sz="2200" dirty="0" err="1" smtClean="0"/>
              <a:t>التبويض</a:t>
            </a:r>
            <a:r>
              <a:rPr lang="ar-SA" sz="2200" dirty="0" smtClean="0"/>
              <a:t> </a:t>
            </a:r>
            <a:r>
              <a:rPr lang="en-US" sz="2200" dirty="0" smtClean="0"/>
              <a:t>LH</a:t>
            </a:r>
            <a:r>
              <a:rPr lang="ar-SA" sz="2200" dirty="0" smtClean="0"/>
              <a:t>.</a:t>
            </a:r>
            <a:r>
              <a:rPr lang="en-US" sz="2200" dirty="0" smtClean="0"/>
              <a:t/>
            </a:r>
            <a:br>
              <a:rPr lang="en-US" sz="2200" dirty="0" smtClean="0"/>
            </a:br>
            <a:r>
              <a:rPr lang="ar-SA" sz="2200" dirty="0" smtClean="0"/>
              <a:t>الهرمون الحاث لنمو </a:t>
            </a:r>
            <a:r>
              <a:rPr lang="ar-SA" sz="2200" dirty="0" err="1" smtClean="0"/>
              <a:t>الجريبات</a:t>
            </a:r>
            <a:r>
              <a:rPr lang="ar-SA" sz="2200" dirty="0" smtClean="0"/>
              <a:t> </a:t>
            </a:r>
            <a:r>
              <a:rPr lang="en-US" sz="2200" dirty="0" smtClean="0"/>
              <a:t>FSH</a:t>
            </a:r>
            <a:r>
              <a:rPr lang="ar-SA" sz="2200" dirty="0" smtClean="0"/>
              <a:t> مع هرمون </a:t>
            </a:r>
            <a:r>
              <a:rPr lang="ar-SA" sz="2200" dirty="0" err="1" smtClean="0"/>
              <a:t>التبويض</a:t>
            </a:r>
            <a:r>
              <a:rPr lang="ar-SA" sz="2200" dirty="0" smtClean="0"/>
              <a:t> </a:t>
            </a:r>
            <a:r>
              <a:rPr lang="en-US" sz="2200" dirty="0" smtClean="0"/>
              <a:t>LH</a:t>
            </a:r>
            <a:r>
              <a:rPr lang="ar-SA" sz="2200" dirty="0" smtClean="0"/>
              <a:t> يُزيد من إفراز </a:t>
            </a:r>
            <a:r>
              <a:rPr lang="ar-SA" sz="2200" dirty="0" err="1" smtClean="0"/>
              <a:t>الإستروجين</a:t>
            </a:r>
            <a:r>
              <a:rPr lang="ar-SA" sz="2200" dirty="0" smtClean="0"/>
              <a:t> قبل الشبق بفترة قصيرة. إن الزيادة في إفراز </a:t>
            </a:r>
            <a:r>
              <a:rPr lang="ar-SA" sz="2200" dirty="0" err="1" smtClean="0"/>
              <a:t>الإستروجين</a:t>
            </a:r>
            <a:r>
              <a:rPr lang="ar-SA" sz="2200" dirty="0" smtClean="0"/>
              <a:t> ربما يؤدي إلى اندفاع إفراز هرمون </a:t>
            </a:r>
            <a:r>
              <a:rPr lang="ar-SA" sz="2200" dirty="0" err="1" smtClean="0"/>
              <a:t>التبويض</a:t>
            </a:r>
            <a:r>
              <a:rPr lang="ar-SA" sz="2200" dirty="0" smtClean="0"/>
              <a:t> </a:t>
            </a:r>
            <a:r>
              <a:rPr lang="en-US" sz="2200" dirty="0" smtClean="0"/>
              <a:t>LH</a:t>
            </a:r>
            <a:r>
              <a:rPr lang="ar-SA" sz="2200" dirty="0" smtClean="0"/>
              <a:t>. الهرمون </a:t>
            </a:r>
            <a:r>
              <a:rPr lang="ar-SA" sz="2200" dirty="0" err="1" smtClean="0"/>
              <a:t>المُفرِز</a:t>
            </a:r>
            <a:r>
              <a:rPr lang="ar-SA" sz="2200" dirty="0" smtClean="0"/>
              <a:t> </a:t>
            </a:r>
            <a:r>
              <a:rPr lang="ar-SA" sz="2200" dirty="0" err="1" smtClean="0"/>
              <a:t>لهرمونات</a:t>
            </a:r>
            <a:r>
              <a:rPr lang="ar-SA" sz="2200" dirty="0" smtClean="0"/>
              <a:t> الأجهزة التناسلية </a:t>
            </a:r>
            <a:r>
              <a:rPr lang="en-US" sz="2200" dirty="0" err="1" smtClean="0"/>
              <a:t>GnRH</a:t>
            </a:r>
            <a:r>
              <a:rPr lang="ar-SA" sz="2200" dirty="0" smtClean="0"/>
              <a:t> من غدة تحت المهاد يُشارك في اندفاع هرمون </a:t>
            </a:r>
            <a:r>
              <a:rPr lang="ar-SA" sz="2200" dirty="0" err="1" smtClean="0"/>
              <a:t>التبويض</a:t>
            </a:r>
            <a:r>
              <a:rPr lang="ar-SA" sz="2200" dirty="0" smtClean="0"/>
              <a:t> في فترة </a:t>
            </a:r>
            <a:r>
              <a:rPr lang="ar-SA" sz="2200" dirty="0" err="1" smtClean="0"/>
              <a:t>التبويض</a:t>
            </a:r>
            <a:r>
              <a:rPr lang="ar-SA" sz="2200" dirty="0" smtClean="0"/>
              <a:t>.</a:t>
            </a:r>
            <a:r>
              <a:rPr lang="en-US" sz="2200" dirty="0" smtClean="0"/>
              <a:t/>
            </a:r>
            <a:br>
              <a:rPr lang="en-US" sz="2200" dirty="0" smtClean="0"/>
            </a:br>
            <a:r>
              <a:rPr lang="ar-SA" sz="2200" dirty="0" smtClean="0"/>
              <a:t>في البقرة، هرمون </a:t>
            </a:r>
            <a:r>
              <a:rPr lang="ar-SA" sz="2200" dirty="0" err="1" smtClean="0"/>
              <a:t>التبويض</a:t>
            </a:r>
            <a:r>
              <a:rPr lang="ar-SA" sz="2200" dirty="0" smtClean="0"/>
              <a:t> </a:t>
            </a:r>
            <a:r>
              <a:rPr lang="en-US" sz="2200" dirty="0" smtClean="0"/>
              <a:t>LH</a:t>
            </a:r>
            <a:r>
              <a:rPr lang="ar-SA" sz="2200" dirty="0" smtClean="0"/>
              <a:t> من الأرجح أنه </a:t>
            </a:r>
            <a:r>
              <a:rPr lang="ar-SA" sz="2200" dirty="0" err="1" smtClean="0"/>
              <a:t>المسؤل</a:t>
            </a:r>
            <a:r>
              <a:rPr lang="ar-SA" sz="2200" dirty="0" smtClean="0"/>
              <a:t> الرئيس عن حدوث ونمو الجسم الأصفر وكذلك إفراز </a:t>
            </a:r>
            <a:r>
              <a:rPr lang="ar-SA" sz="2200" dirty="0" err="1" smtClean="0"/>
              <a:t>البروجسترون</a:t>
            </a:r>
            <a:r>
              <a:rPr lang="ar-SA" sz="2200" dirty="0" smtClean="0"/>
              <a:t>. مستوى هرمون </a:t>
            </a:r>
            <a:r>
              <a:rPr lang="ar-SA" sz="2200" dirty="0" err="1" smtClean="0"/>
              <a:t>البروجسترون</a:t>
            </a:r>
            <a:r>
              <a:rPr lang="ar-SA" sz="2200" dirty="0" smtClean="0"/>
              <a:t> في البلازما يرتفع حتى يصل مستوى ثابت في اليوم السابع واليوم 16 من الدورة، ولكن مابين 16 </a:t>
            </a:r>
            <a:r>
              <a:rPr lang="ar-SA" sz="2200" dirty="0" err="1" smtClean="0"/>
              <a:t>و</a:t>
            </a:r>
            <a:r>
              <a:rPr lang="ar-SA" sz="2200" dirty="0" smtClean="0"/>
              <a:t> 19، ينخفض مستوى الهرمون كثيراً وبسرعة. إن انخفاض مستوى </a:t>
            </a:r>
            <a:r>
              <a:rPr lang="ar-SA" sz="2200" dirty="0" err="1" smtClean="0"/>
              <a:t>البروجسترون</a:t>
            </a:r>
            <a:r>
              <a:rPr lang="ar-SA" sz="2200" dirty="0" smtClean="0"/>
              <a:t> هو أهم حدث في تنظيم دورة الشبق في الأبقار، لأنه إذا لم ينخفض مستوى </a:t>
            </a:r>
            <a:r>
              <a:rPr lang="ar-SA" sz="2200" dirty="0" err="1" smtClean="0"/>
              <a:t>البروجسترون</a:t>
            </a:r>
            <a:r>
              <a:rPr lang="ar-SA" sz="2200" dirty="0" smtClean="0"/>
              <a:t>، ستنقطع الدورة التناسلية (تتوقف عن الحدوث). إن سبب ضمور الجسم الأصفر وانخفاض مستوى إفراز </a:t>
            </a:r>
            <a:r>
              <a:rPr lang="ar-SA" sz="2200" dirty="0" err="1" smtClean="0"/>
              <a:t>البروجسترون</a:t>
            </a:r>
            <a:r>
              <a:rPr lang="ar-SA" sz="2200" dirty="0" smtClean="0"/>
              <a:t> هو إفراز هرمون من الرحم </a:t>
            </a:r>
            <a:r>
              <a:rPr lang="en-US" sz="2200" dirty="0" smtClean="0"/>
              <a:t>PGF2</a:t>
            </a:r>
            <a:r>
              <a:rPr lang="ar-SA" sz="2200" dirty="0" smtClean="0"/>
              <a:t> وعمله على تضييق الشرايين المُوصلة للجسم الأصفر وفي النهاية يؤدي إلى ضموره.</a:t>
            </a:r>
            <a:r>
              <a:rPr lang="en-US" sz="2200" dirty="0" smtClean="0"/>
              <a:t/>
            </a:r>
            <a:br>
              <a:rPr lang="en-US" sz="2200" dirty="0" smtClean="0"/>
            </a:br>
            <a:endParaRPr lang="ar-IQ"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rgbClr val="FF0000"/>
              </a:gs>
              <a:gs pos="30000">
                <a:srgbClr val="D49E6C"/>
              </a:gs>
              <a:gs pos="70000">
                <a:srgbClr val="A65528"/>
              </a:gs>
              <a:gs pos="100000">
                <a:srgbClr val="663012"/>
              </a:gs>
            </a:gsLst>
            <a:path path="shape">
              <a:fillToRect l="50000" t="50000" r="50000" b="50000"/>
            </a:path>
            <a:tileRect/>
          </a:gradFill>
        </p:spPr>
        <p:txBody>
          <a:bodyPr>
            <a:noAutofit/>
          </a:bodyPr>
          <a:lstStyle/>
          <a:p>
            <a:r>
              <a:rPr lang="ar-SA" sz="3200" b="1" dirty="0" smtClean="0"/>
              <a:t>الجهـــــاز </a:t>
            </a:r>
            <a:r>
              <a:rPr lang="ar-SA" sz="3200" b="1" dirty="0" err="1" smtClean="0"/>
              <a:t>التناســــــــــلى</a:t>
            </a:r>
            <a:r>
              <a:rPr lang="ar-SA" sz="3200" b="1" dirty="0" smtClean="0"/>
              <a:t> الذكــــرى </a:t>
            </a:r>
            <a:r>
              <a:rPr lang="en-US" sz="3200" dirty="0" smtClean="0"/>
              <a:t/>
            </a:r>
            <a:br>
              <a:rPr lang="en-US" sz="3200" dirty="0" smtClean="0"/>
            </a:br>
            <a:r>
              <a:rPr lang="en-US" sz="3200" b="1" u="sng" dirty="0" smtClean="0"/>
              <a:t>Male Reproductive System</a:t>
            </a:r>
            <a:r>
              <a:rPr lang="en-US" sz="3200" dirty="0" smtClean="0"/>
              <a:t/>
            </a:r>
            <a:br>
              <a:rPr lang="en-US" sz="3200" dirty="0" smtClean="0"/>
            </a:br>
            <a:r>
              <a:rPr lang="ar-SA" sz="3200" dirty="0" smtClean="0"/>
              <a:t>يتكون الجهاز </a:t>
            </a:r>
            <a:r>
              <a:rPr lang="ar-SA" sz="3200" dirty="0" err="1" smtClean="0"/>
              <a:t>التناسلى</a:t>
            </a:r>
            <a:r>
              <a:rPr lang="ar-SA" sz="3200" dirty="0" smtClean="0"/>
              <a:t> الذكرى</a:t>
            </a:r>
            <a:r>
              <a:rPr lang="ar-SA" sz="3200" b="1" dirty="0" smtClean="0"/>
              <a:t> </a:t>
            </a:r>
            <a:r>
              <a:rPr lang="ar-SA" sz="3200" dirty="0" err="1" smtClean="0"/>
              <a:t>فى</a:t>
            </a:r>
            <a:r>
              <a:rPr lang="ar-SA" sz="3200" dirty="0" smtClean="0"/>
              <a:t> الحيوانات </a:t>
            </a:r>
            <a:r>
              <a:rPr lang="ar-SA" sz="3200" dirty="0" err="1" smtClean="0"/>
              <a:t>الزراعيه</a:t>
            </a:r>
            <a:r>
              <a:rPr lang="ar-SA" sz="3200" dirty="0" smtClean="0"/>
              <a:t> </a:t>
            </a:r>
            <a:r>
              <a:rPr lang="ar-SA" sz="3200" b="1" dirty="0" smtClean="0"/>
              <a:t> </a:t>
            </a:r>
            <a:r>
              <a:rPr lang="ar-SA" sz="3200" dirty="0" smtClean="0"/>
              <a:t>من عدة أعضاء تشمل:</a:t>
            </a:r>
            <a:r>
              <a:rPr lang="en-US" sz="3200" dirty="0" smtClean="0"/>
              <a:t/>
            </a:r>
            <a:br>
              <a:rPr lang="en-US" sz="3200" dirty="0" smtClean="0"/>
            </a:br>
            <a:r>
              <a:rPr lang="ar-SA" sz="3200" b="1" dirty="0" smtClean="0"/>
              <a:t>أولاً:  الخصيتان </a:t>
            </a:r>
            <a:r>
              <a:rPr lang="en-US" sz="3200" b="1" dirty="0" smtClean="0"/>
              <a:t>Testicles </a:t>
            </a:r>
            <a:r>
              <a:rPr lang="en-US" sz="3200" dirty="0" smtClean="0"/>
              <a:t/>
            </a:r>
            <a:br>
              <a:rPr lang="en-US" sz="3200" dirty="0" smtClean="0"/>
            </a:br>
            <a:r>
              <a:rPr lang="ar-SA" sz="3200" dirty="0" smtClean="0"/>
              <a:t>تعتبر غدد صماء, وهى تختلف شكلاً وحجماً وموقعاً </a:t>
            </a:r>
            <a:r>
              <a:rPr lang="ar-SA" sz="3200" dirty="0" err="1" smtClean="0"/>
              <a:t>بإختلاف</a:t>
            </a:r>
            <a:r>
              <a:rPr lang="ar-SA" sz="3200" dirty="0" smtClean="0"/>
              <a:t> النوع ولكنها تتشابه جميعها من حيث التركيب.</a:t>
            </a:r>
            <a:r>
              <a:rPr lang="en-US" sz="3200" dirty="0" smtClean="0"/>
              <a:t/>
            </a:r>
            <a:br>
              <a:rPr lang="en-US" sz="3200" dirty="0" smtClean="0"/>
            </a:br>
            <a:r>
              <a:rPr lang="ar-SA" sz="3200" b="1" dirty="0" err="1" smtClean="0"/>
              <a:t>الوظيفه</a:t>
            </a:r>
            <a:r>
              <a:rPr lang="ar-SA" sz="3200" b="1" dirty="0" smtClean="0"/>
              <a:t>: </a:t>
            </a:r>
            <a:r>
              <a:rPr lang="en-US" sz="3200" dirty="0" smtClean="0"/>
              <a:t/>
            </a:r>
            <a:br>
              <a:rPr lang="en-US" sz="3200" dirty="0" smtClean="0"/>
            </a:br>
            <a:r>
              <a:rPr lang="ar-SA" sz="3200" dirty="0" smtClean="0"/>
              <a:t>إنتاج الحيوانات </a:t>
            </a:r>
            <a:r>
              <a:rPr lang="ar-SA" sz="3200" dirty="0" err="1" smtClean="0"/>
              <a:t>المنويه</a:t>
            </a:r>
            <a:r>
              <a:rPr lang="ar-SA" sz="3200" dirty="0" smtClean="0"/>
              <a:t>.</a:t>
            </a:r>
            <a:r>
              <a:rPr lang="en-US" sz="3200" dirty="0" smtClean="0"/>
              <a:t/>
            </a:r>
            <a:br>
              <a:rPr lang="en-US" sz="3200" dirty="0" smtClean="0"/>
            </a:br>
            <a:r>
              <a:rPr lang="ar-SA" sz="3200" dirty="0" smtClean="0"/>
              <a:t>إفراز </a:t>
            </a:r>
            <a:r>
              <a:rPr lang="ar-SA" sz="3200" dirty="0" err="1" smtClean="0"/>
              <a:t>الهرمونات</a:t>
            </a:r>
            <a:r>
              <a:rPr lang="ar-SA" sz="3200" dirty="0" smtClean="0"/>
              <a:t> </a:t>
            </a:r>
            <a:r>
              <a:rPr lang="ar-SA" sz="3200" dirty="0" err="1" smtClean="0"/>
              <a:t>الذكريه</a:t>
            </a:r>
            <a:r>
              <a:rPr lang="ar-SA" sz="3200" dirty="0" smtClean="0"/>
              <a:t>.</a:t>
            </a:r>
            <a:r>
              <a:rPr lang="en-US" sz="3200" dirty="0" smtClean="0"/>
              <a:t/>
            </a:r>
            <a:br>
              <a:rPr lang="en-US" sz="3200" dirty="0" smtClean="0"/>
            </a:br>
            <a:endParaRPr lang="ar-IQ"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endParaRPr lang="ar-IQ" dirty="0"/>
          </a:p>
        </p:txBody>
      </p:sp>
      <p:pic>
        <p:nvPicPr>
          <p:cNvPr id="2050" name="Picture 2" descr="C:\Users\دكتور جلال\Desktop\New عرض تقديمي من Microsoft PowerPoint00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rgbClr val="FFC000"/>
              </a:gs>
              <a:gs pos="16000">
                <a:srgbClr val="00CCCC"/>
              </a:gs>
              <a:gs pos="47000">
                <a:srgbClr val="9999FF"/>
              </a:gs>
              <a:gs pos="60001">
                <a:srgbClr val="2E6792"/>
              </a:gs>
              <a:gs pos="71001">
                <a:srgbClr val="3333CC"/>
              </a:gs>
              <a:gs pos="81000">
                <a:srgbClr val="1170FF"/>
              </a:gs>
              <a:gs pos="100000">
                <a:srgbClr val="006699"/>
              </a:gs>
            </a:gsLst>
            <a:lin ang="10800000" scaled="1"/>
            <a:tileRect/>
          </a:gradFill>
        </p:spPr>
        <p:txBody>
          <a:bodyPr>
            <a:noAutofit/>
          </a:bodyPr>
          <a:lstStyle/>
          <a:p>
            <a:pPr algn="r"/>
            <a:r>
              <a:rPr lang="ar-SA" sz="2800" b="1" dirty="0" smtClean="0"/>
              <a:t>التركيب </a:t>
            </a:r>
            <a:r>
              <a:rPr lang="ar-SA" sz="2800" b="1" dirty="0" err="1" smtClean="0"/>
              <a:t>النسيجى</a:t>
            </a:r>
            <a:r>
              <a:rPr lang="ar-SA" sz="2800" b="1" dirty="0" smtClean="0"/>
              <a:t>: </a:t>
            </a:r>
            <a:r>
              <a:rPr lang="ar-SA" sz="2800" dirty="0" smtClean="0"/>
              <a:t>تتركب </a:t>
            </a:r>
            <a:r>
              <a:rPr lang="ar-SA" sz="2800" dirty="0" err="1" smtClean="0"/>
              <a:t>الخصيه</a:t>
            </a:r>
            <a:r>
              <a:rPr lang="ar-SA" sz="2800" dirty="0" smtClean="0"/>
              <a:t> من مجموعه من الأنابيب </a:t>
            </a:r>
            <a:r>
              <a:rPr lang="ar-SA" sz="2800" dirty="0" err="1" smtClean="0"/>
              <a:t>المنويه</a:t>
            </a:r>
            <a:r>
              <a:rPr lang="ar-SA" sz="2800" dirty="0" smtClean="0"/>
              <a:t> </a:t>
            </a:r>
            <a:r>
              <a:rPr lang="en-US" sz="2800" dirty="0" err="1" smtClean="0"/>
              <a:t>Seminiferous</a:t>
            </a:r>
            <a:r>
              <a:rPr lang="en-US" sz="2800" dirty="0" smtClean="0"/>
              <a:t> Tubules </a:t>
            </a:r>
            <a:r>
              <a:rPr lang="ar-SA" sz="2800" dirty="0" smtClean="0"/>
              <a:t> </a:t>
            </a:r>
            <a:r>
              <a:rPr lang="ar-SA" sz="2800" dirty="0" err="1" smtClean="0"/>
              <a:t>التى</a:t>
            </a:r>
            <a:r>
              <a:rPr lang="ar-SA" sz="2800" dirty="0" smtClean="0"/>
              <a:t> يتم </a:t>
            </a:r>
            <a:r>
              <a:rPr lang="ar-SA" sz="2800" dirty="0" err="1" smtClean="0"/>
              <a:t>بها</a:t>
            </a:r>
            <a:r>
              <a:rPr lang="ar-SA" sz="2800" dirty="0" smtClean="0"/>
              <a:t> تكوين الحيوانات </a:t>
            </a:r>
            <a:r>
              <a:rPr lang="ar-SA" sz="2800" dirty="0" err="1" smtClean="0"/>
              <a:t>المنويه</a:t>
            </a:r>
            <a:r>
              <a:rPr lang="ar-SA" sz="2800" dirty="0" smtClean="0"/>
              <a:t> </a:t>
            </a:r>
            <a:r>
              <a:rPr lang="en-US" sz="2800" dirty="0" smtClean="0"/>
              <a:t>Spermatogenesis </a:t>
            </a:r>
            <a:r>
              <a:rPr lang="ar-SA" sz="2800" dirty="0" smtClean="0"/>
              <a:t>  </a:t>
            </a:r>
            <a:r>
              <a:rPr lang="ar-SA" sz="2800" dirty="0" err="1" smtClean="0"/>
              <a:t>بإنقسام</a:t>
            </a:r>
            <a:r>
              <a:rPr lang="ar-SA" sz="2800" dirty="0" smtClean="0"/>
              <a:t> الخلايا </a:t>
            </a:r>
            <a:r>
              <a:rPr lang="ar-SA" sz="2800" dirty="0" err="1" smtClean="0"/>
              <a:t>المبطنه</a:t>
            </a:r>
            <a:r>
              <a:rPr lang="ar-SA" sz="2800" dirty="0" smtClean="0"/>
              <a:t> لتلك الأنابيب. وتحاط </a:t>
            </a:r>
            <a:r>
              <a:rPr lang="ar-SA" sz="2800" dirty="0" err="1" smtClean="0"/>
              <a:t>الخصيه</a:t>
            </a:r>
            <a:r>
              <a:rPr lang="ar-SA" sz="2800" dirty="0" smtClean="0"/>
              <a:t> من الداخل إلى لخارج </a:t>
            </a:r>
            <a:r>
              <a:rPr lang="ar-SA" sz="2800" dirty="0" err="1" smtClean="0"/>
              <a:t>بالأغشيه</a:t>
            </a:r>
            <a:r>
              <a:rPr lang="ar-SA" sz="2800" dirty="0" smtClean="0"/>
              <a:t> </a:t>
            </a:r>
            <a:r>
              <a:rPr lang="ar-SA" sz="2800" dirty="0" err="1" smtClean="0"/>
              <a:t>التاليه</a:t>
            </a:r>
            <a:r>
              <a:rPr lang="ar-SA" sz="2800" dirty="0" smtClean="0"/>
              <a:t>:</a:t>
            </a:r>
            <a:r>
              <a:rPr lang="en-US" sz="2800" dirty="0" smtClean="0"/>
              <a:t/>
            </a:r>
            <a:br>
              <a:rPr lang="en-US" sz="2800" dirty="0" smtClean="0"/>
            </a:br>
            <a:r>
              <a:rPr lang="en-US" sz="2800" dirty="0" smtClean="0"/>
              <a:t>: Tunica </a:t>
            </a:r>
            <a:r>
              <a:rPr lang="en-US" sz="2800" dirty="0" err="1" smtClean="0"/>
              <a:t>Vaginalis</a:t>
            </a:r>
            <a:r>
              <a:rPr lang="ar-SA" sz="2800" dirty="0" smtClean="0"/>
              <a:t> وهى </a:t>
            </a:r>
            <a:r>
              <a:rPr lang="ar-SA" sz="2800" dirty="0" err="1" smtClean="0"/>
              <a:t>الطبقه</a:t>
            </a:r>
            <a:r>
              <a:rPr lang="ar-SA" sz="2800" dirty="0" smtClean="0"/>
              <a:t> </a:t>
            </a:r>
            <a:r>
              <a:rPr lang="ar-SA" sz="2800" dirty="0" err="1" smtClean="0"/>
              <a:t>الغمديه</a:t>
            </a:r>
            <a:r>
              <a:rPr lang="ar-SA" sz="2800" dirty="0" smtClean="0"/>
              <a:t> </a:t>
            </a:r>
            <a:r>
              <a:rPr lang="ar-SA" sz="2800" dirty="0" err="1" smtClean="0"/>
              <a:t>للخصيه</a:t>
            </a:r>
            <a:r>
              <a:rPr lang="ar-SA" sz="2800" dirty="0" smtClean="0"/>
              <a:t> وهى </a:t>
            </a:r>
            <a:r>
              <a:rPr lang="ar-SA" sz="2800" dirty="0" err="1" smtClean="0"/>
              <a:t>إمتداد</a:t>
            </a:r>
            <a:r>
              <a:rPr lang="ar-SA" sz="2800" dirty="0" smtClean="0"/>
              <a:t> </a:t>
            </a:r>
            <a:r>
              <a:rPr lang="ar-SA" sz="2800" dirty="0" err="1" smtClean="0"/>
              <a:t>للبريتون</a:t>
            </a:r>
            <a:r>
              <a:rPr lang="ar-SA" sz="2800" dirty="0" smtClean="0"/>
              <a:t> </a:t>
            </a:r>
            <a:r>
              <a:rPr lang="ar-SA" sz="2800" dirty="0" err="1" smtClean="0"/>
              <a:t>ولاتحيط</a:t>
            </a:r>
            <a:r>
              <a:rPr lang="ar-SA" sz="2800" dirty="0" smtClean="0"/>
              <a:t> </a:t>
            </a:r>
            <a:r>
              <a:rPr lang="ar-SA" sz="2800" dirty="0" err="1" smtClean="0"/>
              <a:t>بالخصيه</a:t>
            </a:r>
            <a:r>
              <a:rPr lang="ar-SA" sz="2800" dirty="0" smtClean="0"/>
              <a:t> </a:t>
            </a:r>
            <a:r>
              <a:rPr lang="ar-SA" sz="2800" dirty="0" err="1" smtClean="0"/>
              <a:t>إحاطه</a:t>
            </a:r>
            <a:r>
              <a:rPr lang="ar-SA" sz="2800" dirty="0" smtClean="0"/>
              <a:t> </a:t>
            </a:r>
            <a:r>
              <a:rPr lang="ar-SA" sz="2800" dirty="0" err="1" smtClean="0"/>
              <a:t>كامله</a:t>
            </a:r>
            <a:r>
              <a:rPr lang="ar-SA" sz="2800" dirty="0" smtClean="0"/>
              <a:t>.</a:t>
            </a:r>
            <a:r>
              <a:rPr lang="en-US" sz="2800" dirty="0" smtClean="0"/>
              <a:t/>
            </a:r>
            <a:br>
              <a:rPr lang="en-US" sz="2800" dirty="0" smtClean="0"/>
            </a:br>
            <a:r>
              <a:rPr lang="en-US" sz="2800" dirty="0" smtClean="0"/>
              <a:t>: Tunica </a:t>
            </a:r>
            <a:r>
              <a:rPr lang="en-US" sz="2800" dirty="0" err="1" smtClean="0"/>
              <a:t>Albuginea</a:t>
            </a:r>
            <a:r>
              <a:rPr lang="en-US" sz="2800" dirty="0" smtClean="0"/>
              <a:t> </a:t>
            </a:r>
            <a:r>
              <a:rPr lang="ar-SA" sz="2800" dirty="0" smtClean="0"/>
              <a:t>طبقه من نسيج ضام كثيف يحوى ألياف ألياف بيضاء وألياف </a:t>
            </a:r>
            <a:r>
              <a:rPr lang="ar-SA" sz="2800" dirty="0" err="1" smtClean="0"/>
              <a:t>عضليه</a:t>
            </a:r>
            <a:r>
              <a:rPr lang="ar-SA" sz="2800" dirty="0" smtClean="0"/>
              <a:t> </a:t>
            </a:r>
            <a:r>
              <a:rPr lang="ar-SA" sz="2800" dirty="0" err="1" smtClean="0"/>
              <a:t>ناعمه</a:t>
            </a:r>
            <a:r>
              <a:rPr lang="ar-SA" sz="2800" dirty="0" smtClean="0"/>
              <a:t> وعديد من </a:t>
            </a:r>
            <a:r>
              <a:rPr lang="ar-SA" sz="2800" dirty="0" err="1" smtClean="0"/>
              <a:t>الأوعيه</a:t>
            </a:r>
            <a:r>
              <a:rPr lang="ar-SA" sz="2800" dirty="0" smtClean="0"/>
              <a:t> </a:t>
            </a:r>
            <a:r>
              <a:rPr lang="ar-SA" sz="2800" dirty="0" err="1" smtClean="0"/>
              <a:t>الدمويه</a:t>
            </a:r>
            <a:r>
              <a:rPr lang="ar-SA" sz="2800" dirty="0" smtClean="0"/>
              <a:t>, وتمتد هذه </a:t>
            </a:r>
            <a:r>
              <a:rPr lang="ar-SA" sz="2800" dirty="0" err="1" smtClean="0"/>
              <a:t>الطبقه</a:t>
            </a:r>
            <a:r>
              <a:rPr lang="ar-SA" sz="2800" dirty="0" smtClean="0"/>
              <a:t> داخل </a:t>
            </a:r>
            <a:r>
              <a:rPr lang="ar-SA" sz="2800" dirty="0" err="1" smtClean="0"/>
              <a:t>الخصيه</a:t>
            </a:r>
            <a:r>
              <a:rPr lang="ar-SA" sz="2800" dirty="0" smtClean="0"/>
              <a:t> مكونة حواجز تقسم </a:t>
            </a:r>
            <a:r>
              <a:rPr lang="ar-SA" sz="2800" dirty="0" err="1" smtClean="0"/>
              <a:t>الخصيه</a:t>
            </a:r>
            <a:r>
              <a:rPr lang="ar-SA" sz="2800" dirty="0" smtClean="0"/>
              <a:t> إلى فصوص كل منها يحوى مجموعه من الأنابيب </a:t>
            </a:r>
            <a:r>
              <a:rPr lang="ar-SA" sz="2800" dirty="0" err="1" smtClean="0"/>
              <a:t>المنويه</a:t>
            </a:r>
            <a:r>
              <a:rPr lang="ar-SA" sz="2800" dirty="0" smtClean="0"/>
              <a:t> وتتجمع الأنابيب </a:t>
            </a:r>
            <a:r>
              <a:rPr lang="ar-SA" sz="2800" dirty="0" err="1" smtClean="0"/>
              <a:t>الآتيه</a:t>
            </a:r>
            <a:r>
              <a:rPr lang="ar-SA" sz="2800" dirty="0" smtClean="0"/>
              <a:t> من الفصوص مكونة </a:t>
            </a:r>
            <a:r>
              <a:rPr lang="ar-SA" sz="2800" dirty="0" err="1" smtClean="0"/>
              <a:t>الشبكه</a:t>
            </a:r>
            <a:r>
              <a:rPr lang="ar-SA" sz="2800" dirty="0" smtClean="0"/>
              <a:t> </a:t>
            </a:r>
            <a:r>
              <a:rPr lang="ar-SA" sz="2800" dirty="0" err="1" smtClean="0"/>
              <a:t>الخصويه</a:t>
            </a:r>
            <a:r>
              <a:rPr lang="ar-SA" sz="2800" dirty="0" smtClean="0"/>
              <a:t> </a:t>
            </a:r>
            <a:r>
              <a:rPr lang="en-US" sz="2800" dirty="0" err="1" smtClean="0"/>
              <a:t>Rete</a:t>
            </a:r>
            <a:r>
              <a:rPr lang="en-US" sz="2800" dirty="0" smtClean="0"/>
              <a:t> Testis,</a:t>
            </a:r>
            <a:r>
              <a:rPr lang="ar-SA" sz="2800" dirty="0" smtClean="0"/>
              <a:t> وتخرج من منطقة هذه لشبكه عدد من القنوات (6-12) تعرف بالقنوات </a:t>
            </a:r>
            <a:r>
              <a:rPr lang="ar-SA" sz="2800" dirty="0" err="1" smtClean="0"/>
              <a:t>الخارجه</a:t>
            </a:r>
            <a:r>
              <a:rPr lang="ar-SA" sz="2800" dirty="0" smtClean="0"/>
              <a:t> </a:t>
            </a:r>
            <a:r>
              <a:rPr lang="en-US" sz="2800" dirty="0" err="1" smtClean="0"/>
              <a:t>Ductuli</a:t>
            </a:r>
            <a:r>
              <a:rPr lang="en-US" sz="2800" dirty="0" smtClean="0"/>
              <a:t>   Efferent </a:t>
            </a:r>
            <a:r>
              <a:rPr lang="ar-SA" sz="2800" dirty="0" smtClean="0"/>
              <a:t>تتحد مكونة قناة </a:t>
            </a:r>
            <a:r>
              <a:rPr lang="ar-SA" sz="2800" dirty="0" err="1" smtClean="0"/>
              <a:t>البربخ</a:t>
            </a:r>
            <a:r>
              <a:rPr lang="ar-SA" sz="2800" dirty="0" smtClean="0"/>
              <a:t> </a:t>
            </a:r>
            <a:r>
              <a:rPr lang="en-US" sz="2800" dirty="0" smtClean="0"/>
              <a:t>Duct of </a:t>
            </a:r>
            <a:r>
              <a:rPr lang="en-US" sz="2800" dirty="0" err="1" smtClean="0"/>
              <a:t>Epididymis</a:t>
            </a:r>
            <a:r>
              <a:rPr lang="en-US" sz="2800" dirty="0" smtClean="0"/>
              <a:t> </a:t>
            </a:r>
            <a:r>
              <a:rPr lang="ar-SA" sz="2800" dirty="0" err="1" smtClean="0"/>
              <a:t>المؤديه</a:t>
            </a:r>
            <a:r>
              <a:rPr lang="ar-SA" sz="2800" dirty="0" smtClean="0"/>
              <a:t> إلى رأس </a:t>
            </a:r>
            <a:r>
              <a:rPr lang="ar-SA" sz="2800" dirty="0" err="1" smtClean="0"/>
              <a:t>البربخ</a:t>
            </a:r>
            <a:r>
              <a:rPr lang="ar-SA" sz="2800" dirty="0" smtClean="0"/>
              <a:t>. </a:t>
            </a:r>
            <a:r>
              <a:rPr lang="en-US" sz="2800" dirty="0" smtClean="0"/>
              <a:t/>
            </a:r>
            <a:br>
              <a:rPr lang="en-US" sz="2800" dirty="0" smtClean="0"/>
            </a:br>
            <a:endParaRPr lang="ar-IQ"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chemeClr val="accent6">
                  <a:lumMod val="75000"/>
                </a:schemeClr>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8100000" scaled="1"/>
            <a:tileRect/>
          </a:gradFill>
        </p:spPr>
        <p:txBody>
          <a:bodyPr>
            <a:noAutofit/>
          </a:bodyPr>
          <a:lstStyle/>
          <a:p>
            <a:pPr algn="r"/>
            <a:r>
              <a:rPr lang="ar-SA" sz="2200" b="1" dirty="0" smtClean="0"/>
              <a:t>ثانياً: </a:t>
            </a:r>
            <a:r>
              <a:rPr lang="ar-SA" sz="2200" b="1" dirty="0" err="1" smtClean="0"/>
              <a:t>البربخ</a:t>
            </a:r>
            <a:r>
              <a:rPr lang="ar-SA" sz="2200" b="1" dirty="0" smtClean="0"/>
              <a:t> </a:t>
            </a:r>
            <a:r>
              <a:rPr lang="en-US" sz="2200" b="1" dirty="0" err="1" smtClean="0"/>
              <a:t>Epididymis</a:t>
            </a:r>
            <a:r>
              <a:rPr lang="en-US" sz="2200" b="1" dirty="0" smtClean="0"/>
              <a:t> </a:t>
            </a:r>
            <a:r>
              <a:rPr lang="ar-SA" sz="2200" b="1" dirty="0" smtClean="0"/>
              <a:t>: </a:t>
            </a:r>
            <a:r>
              <a:rPr lang="en-US" sz="2200" dirty="0" smtClean="0"/>
              <a:t/>
            </a:r>
            <a:br>
              <a:rPr lang="en-US" sz="2200" dirty="0" smtClean="0"/>
            </a:br>
            <a:r>
              <a:rPr lang="ar-SA" sz="2200" b="1" dirty="0" smtClean="0"/>
              <a:t>الشكل:</a:t>
            </a:r>
            <a:r>
              <a:rPr lang="ar-SA" sz="2200" dirty="0" smtClean="0"/>
              <a:t>  يبلغ طوله 33-35 متر </a:t>
            </a:r>
            <a:r>
              <a:rPr lang="ar-SA" sz="2200" dirty="0" err="1" smtClean="0"/>
              <a:t>فى</a:t>
            </a:r>
            <a:r>
              <a:rPr lang="ar-SA" sz="2200" dirty="0" smtClean="0"/>
              <a:t> الثور- يتكون من ثلاث مناطق </a:t>
            </a:r>
            <a:r>
              <a:rPr lang="ar-SA" sz="2200" dirty="0" err="1" smtClean="0"/>
              <a:t>هى</a:t>
            </a:r>
            <a:r>
              <a:rPr lang="ar-SA" sz="2200" dirty="0" smtClean="0"/>
              <a:t> </a:t>
            </a:r>
            <a:r>
              <a:rPr lang="en-US" sz="2200" dirty="0" smtClean="0"/>
              <a:t/>
            </a:r>
            <a:br>
              <a:rPr lang="en-US" sz="2200" dirty="0" smtClean="0"/>
            </a:br>
            <a:r>
              <a:rPr lang="ar-SA" sz="2200" dirty="0" smtClean="0"/>
              <a:t>الرأس </a:t>
            </a:r>
            <a:r>
              <a:rPr lang="en-US" sz="2200" dirty="0" smtClean="0"/>
              <a:t>Caput  </a:t>
            </a:r>
            <a:r>
              <a:rPr lang="ar-SA" sz="2200" dirty="0" smtClean="0"/>
              <a:t>     الجسم  </a:t>
            </a:r>
            <a:r>
              <a:rPr lang="en-US" sz="2200" dirty="0" smtClean="0"/>
              <a:t>Corpus </a:t>
            </a:r>
            <a:r>
              <a:rPr lang="ar-SA" sz="2200" dirty="0" smtClean="0"/>
              <a:t>      الذيل  </a:t>
            </a:r>
            <a:r>
              <a:rPr lang="en-US" sz="2200" dirty="0" err="1" smtClean="0"/>
              <a:t>Cauda</a:t>
            </a:r>
            <a:r>
              <a:rPr lang="en-US" sz="2200" dirty="0" smtClean="0"/>
              <a:t> </a:t>
            </a:r>
            <a:r>
              <a:rPr lang="ar-SA" sz="2200" dirty="0" smtClean="0"/>
              <a:t>  </a:t>
            </a:r>
            <a:r>
              <a:rPr lang="en-US" sz="2200" dirty="0" smtClean="0"/>
              <a:t/>
            </a:r>
            <a:br>
              <a:rPr lang="en-US" sz="2200" dirty="0" smtClean="0"/>
            </a:br>
            <a:r>
              <a:rPr lang="ar-SA" sz="2200" b="1" dirty="0" smtClean="0"/>
              <a:t>التركيب:</a:t>
            </a:r>
            <a:r>
              <a:rPr lang="ar-SA" sz="2200" dirty="0" smtClean="0"/>
              <a:t> تبطن معظم قناة </a:t>
            </a:r>
            <a:r>
              <a:rPr lang="ar-SA" sz="2200" dirty="0" err="1" smtClean="0"/>
              <a:t>البربخ</a:t>
            </a:r>
            <a:r>
              <a:rPr lang="ar-SA" sz="2200" dirty="0" smtClean="0"/>
              <a:t> خلايا </a:t>
            </a:r>
            <a:r>
              <a:rPr lang="ar-SA" sz="2200" dirty="0" err="1" smtClean="0"/>
              <a:t>إفرازيه</a:t>
            </a:r>
            <a:r>
              <a:rPr lang="ar-SA" sz="2200" dirty="0" smtClean="0"/>
              <a:t>- وفى منطقة الرأس توجد خلايا </a:t>
            </a:r>
            <a:r>
              <a:rPr lang="ar-SA" sz="2200" dirty="0" err="1" smtClean="0"/>
              <a:t>مهدبه</a:t>
            </a:r>
            <a:r>
              <a:rPr lang="ar-SA" sz="2200" dirty="0" smtClean="0"/>
              <a:t>.</a:t>
            </a:r>
            <a:r>
              <a:rPr lang="en-US" sz="2200" dirty="0" smtClean="0"/>
              <a:t/>
            </a:r>
            <a:br>
              <a:rPr lang="en-US" sz="2200" dirty="0" smtClean="0"/>
            </a:br>
            <a:r>
              <a:rPr lang="ar-SA" sz="2200" b="1" dirty="0" smtClean="0"/>
              <a:t>الوظائف: </a:t>
            </a:r>
            <a:r>
              <a:rPr lang="en-US" sz="2200" dirty="0" smtClean="0"/>
              <a:t/>
            </a:r>
            <a:br>
              <a:rPr lang="en-US" sz="2200" dirty="0" smtClean="0"/>
            </a:br>
            <a:r>
              <a:rPr lang="ar-SA" sz="2200" dirty="0" smtClean="0"/>
              <a:t>1- نقل الحيوانات </a:t>
            </a:r>
            <a:r>
              <a:rPr lang="ar-SA" sz="2200" dirty="0" err="1" smtClean="0"/>
              <a:t>المنويه</a:t>
            </a:r>
            <a:r>
              <a:rPr lang="ar-SA" sz="2200" dirty="0" smtClean="0"/>
              <a:t> من مؤخرة </a:t>
            </a:r>
            <a:r>
              <a:rPr lang="ar-SA" sz="2200" dirty="0" err="1" smtClean="0"/>
              <a:t>الخصيه</a:t>
            </a:r>
            <a:r>
              <a:rPr lang="ar-SA" sz="2200" dirty="0" smtClean="0"/>
              <a:t> إلى الوعاء الناقل. </a:t>
            </a:r>
            <a:r>
              <a:rPr lang="en-US" sz="2200" dirty="0" smtClean="0"/>
              <a:t/>
            </a:r>
            <a:br>
              <a:rPr lang="en-US" sz="2200" dirty="0" smtClean="0"/>
            </a:br>
            <a:r>
              <a:rPr lang="ar-SA" sz="2200" dirty="0" smtClean="0"/>
              <a:t>2- تركيز الحيوانات </a:t>
            </a:r>
            <a:r>
              <a:rPr lang="ar-SA" sz="2200" dirty="0" err="1" smtClean="0"/>
              <a:t>المنويه</a:t>
            </a:r>
            <a:r>
              <a:rPr lang="ar-SA" sz="2200" dirty="0" smtClean="0"/>
              <a:t> وذلك </a:t>
            </a:r>
            <a:r>
              <a:rPr lang="ar-SA" sz="2200" dirty="0" err="1" smtClean="0"/>
              <a:t>بإمتصاص</a:t>
            </a:r>
            <a:r>
              <a:rPr lang="ar-SA" sz="2200" dirty="0" smtClean="0"/>
              <a:t> الماء من إفرازات </a:t>
            </a:r>
            <a:r>
              <a:rPr lang="ar-SA" sz="2200" dirty="0" err="1" smtClean="0"/>
              <a:t>الخصيه</a:t>
            </a:r>
            <a:r>
              <a:rPr lang="ar-SA" sz="2200" dirty="0" smtClean="0"/>
              <a:t> </a:t>
            </a:r>
            <a:r>
              <a:rPr lang="ar-SA" sz="2200" dirty="0" err="1" smtClean="0"/>
              <a:t>المصاحبه</a:t>
            </a:r>
            <a:r>
              <a:rPr lang="ar-SA" sz="2200" dirty="0" smtClean="0"/>
              <a:t> للحيوانات </a:t>
            </a:r>
            <a:r>
              <a:rPr lang="ar-SA" sz="2200" dirty="0" err="1" smtClean="0"/>
              <a:t>المنويه</a:t>
            </a:r>
            <a:r>
              <a:rPr lang="ar-SA" sz="2200" dirty="0" smtClean="0"/>
              <a:t>.</a:t>
            </a:r>
            <a:r>
              <a:rPr lang="en-US" sz="2200" dirty="0" smtClean="0"/>
              <a:t/>
            </a:r>
            <a:br>
              <a:rPr lang="en-US" sz="2200" dirty="0" smtClean="0"/>
            </a:br>
            <a:r>
              <a:rPr lang="ar-SA" sz="2200" dirty="0" smtClean="0"/>
              <a:t>3- إنضاج الحيوانات </a:t>
            </a:r>
            <a:r>
              <a:rPr lang="ar-SA" sz="2200" dirty="0" err="1" smtClean="0"/>
              <a:t>المنويه</a:t>
            </a:r>
            <a:r>
              <a:rPr lang="ar-SA" sz="2200" dirty="0" smtClean="0"/>
              <a:t> </a:t>
            </a:r>
            <a:r>
              <a:rPr lang="ar-SA" sz="2200" dirty="0" err="1" smtClean="0"/>
              <a:t>نتيجه</a:t>
            </a:r>
            <a:r>
              <a:rPr lang="ar-SA" sz="2200" dirty="0" smtClean="0"/>
              <a:t> لإفرازات خلايا </a:t>
            </a:r>
            <a:r>
              <a:rPr lang="ar-SA" sz="2200" dirty="0" err="1" smtClean="0"/>
              <a:t>البربخ</a:t>
            </a:r>
            <a:r>
              <a:rPr lang="ar-SA" sz="2200" dirty="0" smtClean="0"/>
              <a:t>. </a:t>
            </a:r>
            <a:r>
              <a:rPr lang="en-US" sz="2200" dirty="0" smtClean="0"/>
              <a:t/>
            </a:r>
            <a:br>
              <a:rPr lang="en-US" sz="2200" dirty="0" smtClean="0"/>
            </a:br>
            <a:r>
              <a:rPr lang="ar-SA" sz="2200" dirty="0" smtClean="0"/>
              <a:t>4- تخزين الحيوانات </a:t>
            </a:r>
            <a:r>
              <a:rPr lang="ar-SA" sz="2200" dirty="0" err="1" smtClean="0"/>
              <a:t>المنويه</a:t>
            </a:r>
            <a:r>
              <a:rPr lang="ar-SA" sz="2200" dirty="0" smtClean="0"/>
              <a:t> </a:t>
            </a:r>
            <a:r>
              <a:rPr lang="ar-SA" sz="2200" dirty="0" err="1" smtClean="0"/>
              <a:t>فى</a:t>
            </a:r>
            <a:r>
              <a:rPr lang="ar-SA" sz="2200" dirty="0" smtClean="0"/>
              <a:t> منطقة الذيل قبل قذفها, عند ربط </a:t>
            </a:r>
            <a:r>
              <a:rPr lang="ar-SA" sz="2200" dirty="0" err="1" smtClean="0"/>
              <a:t>البربخ</a:t>
            </a:r>
            <a:r>
              <a:rPr lang="ar-SA" sz="2200" dirty="0" smtClean="0"/>
              <a:t> </a:t>
            </a:r>
            <a:r>
              <a:rPr lang="ar-SA" sz="2200" dirty="0" err="1" smtClean="0"/>
              <a:t>فى</a:t>
            </a:r>
            <a:r>
              <a:rPr lang="ar-SA" sz="2200" dirty="0" smtClean="0"/>
              <a:t> الثور تبقي الحيوانات </a:t>
            </a:r>
            <a:r>
              <a:rPr lang="ar-SA" sz="2200" dirty="0" err="1" smtClean="0"/>
              <a:t>المنويه</a:t>
            </a:r>
            <a:r>
              <a:rPr lang="ar-SA" sz="2200" dirty="0" smtClean="0"/>
              <a:t> </a:t>
            </a:r>
            <a:r>
              <a:rPr lang="ar-SA" sz="2200" dirty="0" err="1" smtClean="0"/>
              <a:t>فى</a:t>
            </a:r>
            <a:r>
              <a:rPr lang="ar-SA" sz="2200" dirty="0" smtClean="0"/>
              <a:t> </a:t>
            </a:r>
            <a:r>
              <a:rPr lang="ar-SA" sz="2200" dirty="0" err="1" smtClean="0"/>
              <a:t>البربخ</a:t>
            </a:r>
            <a:r>
              <a:rPr lang="ar-SA" sz="2200" dirty="0" smtClean="0"/>
              <a:t> </a:t>
            </a:r>
            <a:r>
              <a:rPr lang="ar-SA" sz="2200" dirty="0" err="1" smtClean="0"/>
              <a:t>وقادره</a:t>
            </a:r>
            <a:r>
              <a:rPr lang="ar-SA" sz="2200" dirty="0" smtClean="0"/>
              <a:t> على الإخصاب لمدة 60 يوم, وبعد ذلك تضمحل وتمتص.</a:t>
            </a:r>
            <a:r>
              <a:rPr lang="en-US" sz="2200" dirty="0" smtClean="0"/>
              <a:t/>
            </a:r>
            <a:br>
              <a:rPr lang="en-US" sz="2200" dirty="0" smtClean="0"/>
            </a:br>
            <a:r>
              <a:rPr lang="ar-SA" sz="2200" dirty="0" smtClean="0"/>
              <a:t>تتصل الرأس بنهاية </a:t>
            </a:r>
            <a:r>
              <a:rPr lang="ar-SA" sz="2200" dirty="0" err="1" smtClean="0"/>
              <a:t>الخصيه</a:t>
            </a:r>
            <a:r>
              <a:rPr lang="ar-SA" sz="2200" dirty="0" smtClean="0"/>
              <a:t> عند الجزء </a:t>
            </a:r>
            <a:r>
              <a:rPr lang="ar-SA" sz="2200" dirty="0" err="1" smtClean="0"/>
              <a:t>الذى</a:t>
            </a:r>
            <a:r>
              <a:rPr lang="ar-SA" sz="2200" dirty="0" smtClean="0"/>
              <a:t> يدخل منه </a:t>
            </a:r>
            <a:r>
              <a:rPr lang="ar-SA" sz="2200" dirty="0" err="1" smtClean="0"/>
              <a:t>الإتصال</a:t>
            </a:r>
            <a:r>
              <a:rPr lang="ar-SA" sz="2200" dirty="0" smtClean="0"/>
              <a:t> الدموي واللمفاوي والعصبي </a:t>
            </a:r>
            <a:r>
              <a:rPr lang="ar-SA" sz="2200" dirty="0" err="1" smtClean="0"/>
              <a:t>للخصيه</a:t>
            </a:r>
            <a:r>
              <a:rPr lang="ar-SA" sz="2200" dirty="0" smtClean="0"/>
              <a:t>.</a:t>
            </a:r>
            <a:r>
              <a:rPr lang="en-US" sz="2200" dirty="0" smtClean="0"/>
              <a:t/>
            </a:r>
            <a:br>
              <a:rPr lang="en-US" sz="2200" dirty="0" smtClean="0"/>
            </a:br>
            <a:r>
              <a:rPr lang="ar-SA" sz="2200" dirty="0" smtClean="0"/>
              <a:t>يمتد الذيل مكوناً أنبوبه تمتد بجانب جسم </a:t>
            </a:r>
            <a:r>
              <a:rPr lang="ar-SA" sz="2200" dirty="0" err="1" smtClean="0"/>
              <a:t>البربخ</a:t>
            </a:r>
            <a:r>
              <a:rPr lang="ar-SA" sz="2200" dirty="0" smtClean="0"/>
              <a:t> موصلةً إلى الوعاء الناقل.</a:t>
            </a:r>
            <a:r>
              <a:rPr lang="en-US" sz="2200" dirty="0" smtClean="0"/>
              <a:t/>
            </a:r>
            <a:br>
              <a:rPr lang="en-US" sz="2200" dirty="0" smtClean="0"/>
            </a:br>
            <a:r>
              <a:rPr lang="ar-SA" sz="2200" b="1" dirty="0" smtClean="0"/>
              <a:t> </a:t>
            </a:r>
            <a:r>
              <a:rPr lang="en-US" sz="2200" dirty="0" smtClean="0"/>
              <a:t/>
            </a:r>
            <a:br>
              <a:rPr lang="en-US" sz="2200" dirty="0" smtClean="0"/>
            </a:br>
            <a:r>
              <a:rPr lang="ar-SA" sz="2200" b="1" dirty="0" smtClean="0"/>
              <a:t>ثالثاً: الوعاء الناقل</a:t>
            </a:r>
            <a:r>
              <a:rPr lang="en-US" sz="2200" b="1" dirty="0" smtClean="0"/>
              <a:t>Deference </a:t>
            </a:r>
            <a:r>
              <a:rPr lang="ar-SA" sz="2200" b="1" dirty="0" smtClean="0"/>
              <a:t>  </a:t>
            </a:r>
            <a:r>
              <a:rPr lang="en-US" sz="2200" b="1" dirty="0" smtClean="0"/>
              <a:t> Vas</a:t>
            </a:r>
            <a:r>
              <a:rPr lang="ar-SA" sz="2200" b="1" dirty="0" smtClean="0"/>
              <a:t>:</a:t>
            </a:r>
            <a:r>
              <a:rPr lang="en-US" sz="2200" dirty="0" smtClean="0"/>
              <a:t/>
            </a:r>
            <a:br>
              <a:rPr lang="en-US" sz="2200" dirty="0" smtClean="0"/>
            </a:br>
            <a:r>
              <a:rPr lang="ar-SA" sz="2200" dirty="0" smtClean="0"/>
              <a:t>أنبوبه </a:t>
            </a:r>
            <a:r>
              <a:rPr lang="ar-SA" sz="2200" dirty="0" err="1" smtClean="0"/>
              <a:t>عضليه</a:t>
            </a:r>
            <a:r>
              <a:rPr lang="ar-SA" sz="2200" dirty="0" smtClean="0"/>
              <a:t> تكون </a:t>
            </a:r>
            <a:r>
              <a:rPr lang="ar-SA" sz="2200" dirty="0" err="1" smtClean="0"/>
              <a:t>سميكه</a:t>
            </a:r>
            <a:r>
              <a:rPr lang="ar-SA" sz="2200" dirty="0" smtClean="0"/>
              <a:t> عند </a:t>
            </a:r>
            <a:r>
              <a:rPr lang="ar-SA" sz="2200" dirty="0" err="1" smtClean="0"/>
              <a:t>إتصالها</a:t>
            </a:r>
            <a:r>
              <a:rPr lang="ar-SA" sz="2200" dirty="0" smtClean="0"/>
              <a:t> </a:t>
            </a:r>
            <a:r>
              <a:rPr lang="ar-SA" sz="2200" dirty="0" err="1" smtClean="0"/>
              <a:t>بالقناه</a:t>
            </a:r>
            <a:r>
              <a:rPr lang="ar-SA" sz="2200" dirty="0" smtClean="0"/>
              <a:t> </a:t>
            </a:r>
            <a:r>
              <a:rPr lang="ar-SA" sz="2200" dirty="0" err="1" smtClean="0"/>
              <a:t>البوليه</a:t>
            </a:r>
            <a:r>
              <a:rPr lang="ar-SA" sz="2200" dirty="0" smtClean="0"/>
              <a:t> </a:t>
            </a:r>
            <a:r>
              <a:rPr lang="ar-SA" sz="2200" dirty="0" err="1" smtClean="0"/>
              <a:t>التناسليه</a:t>
            </a:r>
            <a:r>
              <a:rPr lang="ar-SA" sz="2200" dirty="0" smtClean="0"/>
              <a:t> مكونة غده </a:t>
            </a:r>
            <a:r>
              <a:rPr lang="ar-SA" sz="2200" dirty="0" err="1" smtClean="0"/>
              <a:t>الأمبولا</a:t>
            </a:r>
            <a:r>
              <a:rPr lang="ar-SA" sz="2200" dirty="0" smtClean="0"/>
              <a:t> </a:t>
            </a:r>
            <a:r>
              <a:rPr lang="en-US" sz="2200" dirty="0" err="1" smtClean="0"/>
              <a:t>Ampulla</a:t>
            </a:r>
            <a:r>
              <a:rPr lang="en-US" sz="2200" dirty="0" smtClean="0"/>
              <a:t> </a:t>
            </a:r>
            <a:r>
              <a:rPr lang="ar-SA" sz="2200" dirty="0" smtClean="0"/>
              <a:t> .</a:t>
            </a:r>
            <a:r>
              <a:rPr lang="en-US" sz="2200" dirty="0" smtClean="0"/>
              <a:t/>
            </a:r>
            <a:br>
              <a:rPr lang="en-US" sz="2200" dirty="0" smtClean="0"/>
            </a:br>
            <a:r>
              <a:rPr lang="ar-SA" sz="2200" dirty="0" smtClean="0"/>
              <a:t>يقوم بنقل الحيوانات </a:t>
            </a:r>
            <a:r>
              <a:rPr lang="ar-SA" sz="2200" dirty="0" err="1" smtClean="0"/>
              <a:t>المنويه</a:t>
            </a:r>
            <a:r>
              <a:rPr lang="ar-SA" sz="2200" dirty="0" smtClean="0"/>
              <a:t> من ذيل </a:t>
            </a:r>
            <a:r>
              <a:rPr lang="ar-SA" sz="2200" dirty="0" err="1" smtClean="0"/>
              <a:t>البربخ</a:t>
            </a:r>
            <a:r>
              <a:rPr lang="ar-SA" sz="2200" dirty="0" smtClean="0"/>
              <a:t> إلى </a:t>
            </a:r>
            <a:r>
              <a:rPr lang="ar-SA" sz="2200" dirty="0" err="1" smtClean="0"/>
              <a:t>القناه</a:t>
            </a:r>
            <a:r>
              <a:rPr lang="ar-SA" sz="2200" dirty="0" smtClean="0"/>
              <a:t> </a:t>
            </a:r>
            <a:r>
              <a:rPr lang="ar-SA" sz="2200" dirty="0" err="1" smtClean="0"/>
              <a:t>البوليه</a:t>
            </a:r>
            <a:r>
              <a:rPr lang="ar-SA" sz="2200" dirty="0" smtClean="0"/>
              <a:t> </a:t>
            </a:r>
            <a:r>
              <a:rPr lang="ar-SA" sz="2200" dirty="0" err="1" smtClean="0"/>
              <a:t>التناسليه</a:t>
            </a:r>
            <a:r>
              <a:rPr lang="ar-SA" sz="2200" dirty="0" smtClean="0"/>
              <a:t>. </a:t>
            </a:r>
            <a:r>
              <a:rPr lang="en-US" sz="2200" dirty="0" smtClean="0"/>
              <a:t/>
            </a:r>
            <a:br>
              <a:rPr lang="en-US" sz="2200" dirty="0" smtClean="0"/>
            </a:br>
            <a:r>
              <a:rPr lang="ar-SA" sz="2200" dirty="0" smtClean="0"/>
              <a:t>مبطن بنسيج طلائي عمادي </a:t>
            </a:r>
            <a:r>
              <a:rPr lang="ar-SA" sz="2200" dirty="0" err="1" smtClean="0"/>
              <a:t>مهدب</a:t>
            </a:r>
            <a:r>
              <a:rPr lang="ar-SA" sz="2200" dirty="0" smtClean="0"/>
              <a:t> </a:t>
            </a:r>
            <a:r>
              <a:rPr lang="en-US" sz="2200" dirty="0" smtClean="0"/>
              <a:t>Ciliated </a:t>
            </a:r>
            <a:r>
              <a:rPr lang="ar-SA" sz="2200" dirty="0" smtClean="0"/>
              <a:t>, كما يوجد </a:t>
            </a:r>
            <a:r>
              <a:rPr lang="ar-SA" sz="2200" dirty="0" err="1" smtClean="0"/>
              <a:t>فى</a:t>
            </a:r>
            <a:r>
              <a:rPr lang="ar-SA" sz="2200" dirty="0" smtClean="0"/>
              <a:t> الجدار عضلات </a:t>
            </a:r>
            <a:r>
              <a:rPr lang="ar-SA" sz="2200" dirty="0" err="1" smtClean="0"/>
              <a:t>ناعمه</a:t>
            </a:r>
            <a:r>
              <a:rPr lang="ar-SA" sz="2200" dirty="0" smtClean="0"/>
              <a:t> </a:t>
            </a:r>
            <a:r>
              <a:rPr lang="ar-SA" sz="2200" dirty="0" err="1" smtClean="0"/>
              <a:t>بإنقباضها</a:t>
            </a:r>
            <a:r>
              <a:rPr lang="ar-SA" sz="2200" dirty="0" smtClean="0"/>
              <a:t> تساهم </a:t>
            </a:r>
            <a:r>
              <a:rPr lang="ar-SA" sz="2200" dirty="0" err="1" smtClean="0"/>
              <a:t>فى</a:t>
            </a:r>
            <a:r>
              <a:rPr lang="ar-SA" sz="2200" dirty="0" smtClean="0"/>
              <a:t> عملية القذف ( تنقل الحيوانات </a:t>
            </a:r>
            <a:r>
              <a:rPr lang="ar-SA" sz="2200" dirty="0" err="1" smtClean="0"/>
              <a:t>المنويه</a:t>
            </a:r>
            <a:r>
              <a:rPr lang="ar-SA" sz="2200" dirty="0" smtClean="0"/>
              <a:t> من </a:t>
            </a:r>
            <a:r>
              <a:rPr lang="ar-SA" sz="2200" dirty="0" err="1" smtClean="0"/>
              <a:t>البربخ</a:t>
            </a:r>
            <a:r>
              <a:rPr lang="ar-SA" sz="2200" dirty="0" smtClean="0"/>
              <a:t> إلى مجرى البول).</a:t>
            </a:r>
            <a:r>
              <a:rPr lang="en-US" sz="2200" dirty="0" smtClean="0"/>
              <a:t/>
            </a:r>
            <a:br>
              <a:rPr lang="en-US" sz="2200" dirty="0" smtClean="0"/>
            </a:br>
            <a:r>
              <a:rPr lang="ar-SA" sz="2200" b="1" dirty="0" smtClean="0"/>
              <a:t> </a:t>
            </a:r>
            <a:r>
              <a:rPr lang="en-US" sz="2200" dirty="0" smtClean="0"/>
              <a:t/>
            </a:r>
            <a:br>
              <a:rPr lang="en-US" sz="2200" dirty="0" smtClean="0"/>
            </a:br>
            <a:endParaRPr lang="ar-IQ"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rgbClr val="00B0F0"/>
              </a:gs>
              <a:gs pos="45000">
                <a:srgbClr val="FF7A00"/>
              </a:gs>
              <a:gs pos="70000">
                <a:srgbClr val="FF0300"/>
              </a:gs>
              <a:gs pos="100000">
                <a:srgbClr val="4D0808"/>
              </a:gs>
            </a:gsLst>
            <a:path path="shape">
              <a:fillToRect l="50000" t="50000" r="50000" b="50000"/>
            </a:path>
            <a:tileRect/>
          </a:gradFill>
        </p:spPr>
        <p:txBody>
          <a:bodyPr>
            <a:noAutofit/>
          </a:bodyPr>
          <a:lstStyle/>
          <a:p>
            <a:pPr algn="r"/>
            <a:r>
              <a:rPr lang="ar-SA" sz="2400" b="1" dirty="0" smtClean="0"/>
              <a:t>الحبل </a:t>
            </a:r>
            <a:r>
              <a:rPr lang="ar-SA" sz="2400" b="1" dirty="0" err="1" smtClean="0"/>
              <a:t>المنوى</a:t>
            </a:r>
            <a:r>
              <a:rPr lang="ar-SA" sz="2400" b="1" dirty="0" smtClean="0"/>
              <a:t> </a:t>
            </a:r>
            <a:r>
              <a:rPr lang="en-US" sz="2400" b="1" dirty="0" smtClean="0"/>
              <a:t>     Spermatic Cord</a:t>
            </a:r>
            <a:r>
              <a:rPr lang="en-US" sz="2400" dirty="0" smtClean="0"/>
              <a:t/>
            </a:r>
            <a:br>
              <a:rPr lang="en-US" sz="2400" dirty="0" smtClean="0"/>
            </a:br>
            <a:r>
              <a:rPr lang="ar-SA" sz="2400" dirty="0" smtClean="0"/>
              <a:t>ينضم الوعاء الناقل مع الشرايين </a:t>
            </a:r>
            <a:r>
              <a:rPr lang="ar-SA" sz="2400" dirty="0" err="1" smtClean="0"/>
              <a:t>والأورده</a:t>
            </a:r>
            <a:r>
              <a:rPr lang="ar-SA" sz="2400" dirty="0" smtClean="0"/>
              <a:t> والأعصاب </a:t>
            </a:r>
            <a:r>
              <a:rPr lang="ar-SA" sz="2400" dirty="0" err="1" smtClean="0"/>
              <a:t>والعضله</a:t>
            </a:r>
            <a:r>
              <a:rPr lang="ar-SA" sz="2400" dirty="0" smtClean="0"/>
              <a:t> </a:t>
            </a:r>
            <a:r>
              <a:rPr lang="ar-SA" sz="2400" dirty="0" err="1" smtClean="0"/>
              <a:t>الداخليه</a:t>
            </a:r>
            <a:r>
              <a:rPr lang="ar-SA" sz="2400" dirty="0" smtClean="0"/>
              <a:t> </a:t>
            </a:r>
            <a:r>
              <a:rPr lang="ar-SA" sz="2400" dirty="0" err="1" smtClean="0"/>
              <a:t>المعلقه</a:t>
            </a:r>
            <a:r>
              <a:rPr lang="ar-SA" sz="2400" dirty="0" smtClean="0"/>
              <a:t> </a:t>
            </a:r>
            <a:r>
              <a:rPr lang="ar-SA" sz="2400" dirty="0" err="1" smtClean="0"/>
              <a:t>للخصيه</a:t>
            </a:r>
            <a:r>
              <a:rPr lang="ar-SA" sz="2400" dirty="0" smtClean="0"/>
              <a:t> </a:t>
            </a:r>
            <a:r>
              <a:rPr lang="en-US" sz="2400" dirty="0" smtClean="0"/>
              <a:t>Internal </a:t>
            </a:r>
            <a:r>
              <a:rPr lang="en-US" sz="2400" dirty="0" err="1" smtClean="0"/>
              <a:t>Cremaster</a:t>
            </a:r>
            <a:r>
              <a:rPr lang="en-US" sz="2400" dirty="0" smtClean="0"/>
              <a:t> Muscle</a:t>
            </a:r>
            <a:r>
              <a:rPr lang="ar-SA" sz="2400" dirty="0" smtClean="0"/>
              <a:t> وتغلف بطبقه من </a:t>
            </a:r>
            <a:r>
              <a:rPr lang="ar-SA" sz="2400" dirty="0" err="1" smtClean="0"/>
              <a:t>الغمديه</a:t>
            </a:r>
            <a:r>
              <a:rPr lang="ar-SA" sz="2400" dirty="0" smtClean="0"/>
              <a:t>  </a:t>
            </a:r>
            <a:r>
              <a:rPr lang="en-US" sz="2400" dirty="0" smtClean="0"/>
              <a:t>Tunica </a:t>
            </a:r>
            <a:r>
              <a:rPr lang="en-US" sz="2400" dirty="0" err="1" smtClean="0"/>
              <a:t>Vaginalis</a:t>
            </a:r>
            <a:r>
              <a:rPr lang="ar-SA" sz="2400" dirty="0" smtClean="0"/>
              <a:t> مكونة الحبل </a:t>
            </a:r>
            <a:r>
              <a:rPr lang="ar-SA" sz="2400" dirty="0" err="1" smtClean="0"/>
              <a:t>المنوى</a:t>
            </a:r>
            <a:r>
              <a:rPr lang="ar-SA" sz="2400" dirty="0" smtClean="0"/>
              <a:t> </a:t>
            </a:r>
            <a:r>
              <a:rPr lang="ar-SA" sz="2400" dirty="0" err="1" smtClean="0"/>
              <a:t>الذى</a:t>
            </a:r>
            <a:r>
              <a:rPr lang="ar-SA" sz="2400" dirty="0" smtClean="0"/>
              <a:t> يمر خلال </a:t>
            </a:r>
            <a:r>
              <a:rPr lang="ar-SA" sz="2400" dirty="0" err="1" smtClean="0"/>
              <a:t>القناه</a:t>
            </a:r>
            <a:r>
              <a:rPr lang="ar-SA" sz="2400" dirty="0" smtClean="0"/>
              <a:t> </a:t>
            </a:r>
            <a:r>
              <a:rPr lang="ar-SA" sz="2400" dirty="0" err="1" smtClean="0"/>
              <a:t>الإربيه</a:t>
            </a:r>
            <a:r>
              <a:rPr lang="ar-SA" sz="2400" dirty="0" smtClean="0"/>
              <a:t> </a:t>
            </a:r>
            <a:r>
              <a:rPr lang="en-US" sz="2400" dirty="0" smtClean="0"/>
              <a:t>Inguinal Canal </a:t>
            </a:r>
            <a:r>
              <a:rPr lang="ar-SA" sz="2400" dirty="0" smtClean="0"/>
              <a:t> غلى قناة الحوض. </a:t>
            </a:r>
            <a:r>
              <a:rPr lang="en-US" sz="2400" dirty="0" smtClean="0"/>
              <a:t/>
            </a:r>
            <a:br>
              <a:rPr lang="en-US" sz="2400" dirty="0" smtClean="0"/>
            </a:br>
            <a:r>
              <a:rPr lang="ar-SA" sz="2400" b="1" dirty="0" smtClean="0"/>
              <a:t>رابعاً: </a:t>
            </a:r>
            <a:r>
              <a:rPr lang="ar-SA" sz="2400" b="1" dirty="0" err="1" smtClean="0"/>
              <a:t>القناه</a:t>
            </a:r>
            <a:r>
              <a:rPr lang="ar-SA" sz="2400" b="1" dirty="0" smtClean="0"/>
              <a:t> </a:t>
            </a:r>
            <a:r>
              <a:rPr lang="ar-SA" sz="2400" b="1" dirty="0" err="1" smtClean="0"/>
              <a:t>البوليه</a:t>
            </a:r>
            <a:r>
              <a:rPr lang="ar-SA" sz="2400" b="1" dirty="0" smtClean="0"/>
              <a:t> </a:t>
            </a:r>
            <a:r>
              <a:rPr lang="ar-SA" sz="2400" b="1" dirty="0" err="1" smtClean="0"/>
              <a:t>التناسليه</a:t>
            </a:r>
            <a:r>
              <a:rPr lang="en-US" sz="2400" b="1" dirty="0" smtClean="0"/>
              <a:t> Urethra </a:t>
            </a:r>
            <a:r>
              <a:rPr lang="ar-SA" sz="2400" b="1" dirty="0" smtClean="0"/>
              <a:t>:</a:t>
            </a:r>
            <a:r>
              <a:rPr lang="en-US" sz="2400" dirty="0" smtClean="0"/>
              <a:t/>
            </a:r>
            <a:br>
              <a:rPr lang="en-US" sz="2400" dirty="0" smtClean="0"/>
            </a:br>
            <a:r>
              <a:rPr lang="ar-SA" sz="2400" dirty="0" smtClean="0"/>
              <a:t>تعتبر ممر </a:t>
            </a:r>
            <a:r>
              <a:rPr lang="ar-SA" sz="2400" u="sng" dirty="0" smtClean="0"/>
              <a:t>للحيوانات </a:t>
            </a:r>
            <a:r>
              <a:rPr lang="ar-SA" sz="2400" u="sng" dirty="0" err="1" smtClean="0"/>
              <a:t>المنويه</a:t>
            </a:r>
            <a:r>
              <a:rPr lang="ar-SA" sz="2400" dirty="0" smtClean="0"/>
              <a:t> و </a:t>
            </a:r>
            <a:r>
              <a:rPr lang="ar-SA" sz="2400" u="sng" dirty="0" smtClean="0"/>
              <a:t>بلازما السائل </a:t>
            </a:r>
            <a:r>
              <a:rPr lang="ar-SA" sz="2400" u="sng" dirty="0" err="1" smtClean="0"/>
              <a:t>المنوى</a:t>
            </a:r>
            <a:r>
              <a:rPr lang="ar-SA" sz="2400" dirty="0" smtClean="0"/>
              <a:t> و </a:t>
            </a:r>
            <a:r>
              <a:rPr lang="ar-SA" sz="2400" u="sng" dirty="0" smtClean="0"/>
              <a:t>كذلك البول </a:t>
            </a:r>
            <a:r>
              <a:rPr lang="ar-SA" sz="2400" dirty="0" smtClean="0"/>
              <a:t>, وتمتد من عنق </a:t>
            </a:r>
            <a:r>
              <a:rPr lang="ar-SA" sz="2400" dirty="0" err="1" smtClean="0"/>
              <a:t>المثانه</a:t>
            </a:r>
            <a:r>
              <a:rPr lang="ar-SA" sz="2400" dirty="0" smtClean="0"/>
              <a:t> حتى نهاية القضيب.</a:t>
            </a:r>
            <a:r>
              <a:rPr lang="en-US" sz="2400" dirty="0" smtClean="0"/>
              <a:t/>
            </a:r>
            <a:br>
              <a:rPr lang="en-US" sz="2400" dirty="0" smtClean="0"/>
            </a:br>
            <a:r>
              <a:rPr lang="ar-SA" sz="2400" dirty="0" smtClean="0"/>
              <a:t>وتكون مبطنه بنسيج طلائي </a:t>
            </a:r>
            <a:r>
              <a:rPr lang="ar-SA" sz="2400" dirty="0" err="1" smtClean="0"/>
              <a:t>إنتقالى</a:t>
            </a:r>
            <a:r>
              <a:rPr lang="ar-SA" sz="2400" dirty="0" smtClean="0"/>
              <a:t> وفى رأس القضيب تبطن بنسيج </a:t>
            </a:r>
            <a:r>
              <a:rPr lang="ar-SA" sz="2400" dirty="0" err="1" smtClean="0"/>
              <a:t>حرشفى</a:t>
            </a:r>
            <a:r>
              <a:rPr lang="ar-SA" sz="2400" dirty="0" smtClean="0"/>
              <a:t> مركب. وتقسم إلى ثلاثة أجزاء:</a:t>
            </a:r>
            <a:r>
              <a:rPr lang="en-US" sz="2400" dirty="0" smtClean="0"/>
              <a:t/>
            </a:r>
            <a:br>
              <a:rPr lang="en-US" sz="2400" dirty="0" smtClean="0"/>
            </a:br>
            <a:r>
              <a:rPr lang="en-US" sz="2400" dirty="0" smtClean="0"/>
              <a:t>Pelvic Urethra</a:t>
            </a:r>
            <a:r>
              <a:rPr lang="ar-SA" sz="2400" dirty="0" smtClean="0"/>
              <a:t> وهو الجزء الحوضي ويوجد </a:t>
            </a:r>
            <a:r>
              <a:rPr lang="ar-SA" sz="2400" dirty="0" err="1" smtClean="0"/>
              <a:t>فى</a:t>
            </a:r>
            <a:r>
              <a:rPr lang="ar-SA" sz="2400" dirty="0" smtClean="0"/>
              <a:t> منطقة الحوض وطوله </a:t>
            </a:r>
            <a:r>
              <a:rPr lang="ar-SA" sz="2400" dirty="0" err="1" smtClean="0"/>
              <a:t>فى</a:t>
            </a:r>
            <a:r>
              <a:rPr lang="ar-SA" sz="2400" dirty="0" smtClean="0"/>
              <a:t> الثور 15-20 سم.</a:t>
            </a:r>
            <a:r>
              <a:rPr lang="en-US" sz="2400" dirty="0" smtClean="0"/>
              <a:t/>
            </a:r>
            <a:br>
              <a:rPr lang="en-US" sz="2400" dirty="0" smtClean="0"/>
            </a:br>
            <a:r>
              <a:rPr lang="en-US" sz="2400" dirty="0" err="1" smtClean="0"/>
              <a:t>Ischial</a:t>
            </a:r>
            <a:r>
              <a:rPr lang="en-US" sz="2400" dirty="0" smtClean="0"/>
              <a:t> Arch Urethra</a:t>
            </a:r>
            <a:r>
              <a:rPr lang="ar-SA" sz="2400" dirty="0" smtClean="0"/>
              <a:t> وهو الجزء الموجود حول منحنى </a:t>
            </a:r>
            <a:r>
              <a:rPr lang="en-US" sz="2400" b="1" dirty="0" smtClean="0"/>
              <a:t>S</a:t>
            </a:r>
            <a:r>
              <a:rPr lang="en-US" sz="2400" dirty="0" smtClean="0"/>
              <a:t> (Sigmoid Flexure)</a:t>
            </a:r>
            <a:r>
              <a:rPr lang="ar-SA" sz="2400" dirty="0" smtClean="0"/>
              <a:t>.</a:t>
            </a:r>
            <a:r>
              <a:rPr lang="en-US" sz="2400" dirty="0" smtClean="0"/>
              <a:t/>
            </a:r>
            <a:br>
              <a:rPr lang="en-US" sz="2400" dirty="0" smtClean="0"/>
            </a:br>
            <a:r>
              <a:rPr lang="en-US" sz="2400" dirty="0" smtClean="0"/>
              <a:t> </a:t>
            </a:r>
            <a:r>
              <a:rPr lang="en-US" sz="2400" dirty="0" err="1" smtClean="0"/>
              <a:t>Penial</a:t>
            </a:r>
            <a:r>
              <a:rPr lang="en-US" sz="2400" dirty="0" smtClean="0"/>
              <a:t> Urethra</a:t>
            </a:r>
            <a:r>
              <a:rPr lang="ar-SA" sz="2400" dirty="0" smtClean="0"/>
              <a:t>وهو الجزء الموجود بالقضيب.</a:t>
            </a:r>
            <a:r>
              <a:rPr lang="en-US" sz="2400" dirty="0" smtClean="0"/>
              <a:t/>
            </a:r>
            <a:br>
              <a:rPr lang="en-US" sz="2400" dirty="0" smtClean="0"/>
            </a:br>
            <a:r>
              <a:rPr lang="ar-SA" sz="2400" dirty="0" smtClean="0"/>
              <a:t>ويصب </a:t>
            </a:r>
            <a:r>
              <a:rPr lang="ar-SA" sz="2400" dirty="0" err="1" smtClean="0"/>
              <a:t>فى</a:t>
            </a:r>
            <a:r>
              <a:rPr lang="ar-SA" sz="2400" dirty="0" smtClean="0"/>
              <a:t> </a:t>
            </a:r>
            <a:r>
              <a:rPr lang="ar-SA" sz="2400" dirty="0" err="1" smtClean="0"/>
              <a:t>القناه</a:t>
            </a:r>
            <a:r>
              <a:rPr lang="ar-SA" sz="2400" dirty="0" smtClean="0"/>
              <a:t> </a:t>
            </a:r>
            <a:r>
              <a:rPr lang="ar-SA" sz="2400" dirty="0" err="1" smtClean="0"/>
              <a:t>البوليه</a:t>
            </a:r>
            <a:r>
              <a:rPr lang="ar-SA" sz="2400" dirty="0" smtClean="0"/>
              <a:t> </a:t>
            </a:r>
            <a:r>
              <a:rPr lang="ar-SA" sz="2400" dirty="0" err="1" smtClean="0"/>
              <a:t>التناسليه</a:t>
            </a:r>
            <a:r>
              <a:rPr lang="ar-SA" sz="2400" dirty="0" smtClean="0"/>
              <a:t> عدة فتحات </a:t>
            </a:r>
            <a:r>
              <a:rPr lang="ar-SA" sz="2400" dirty="0" err="1" smtClean="0"/>
              <a:t>هى</a:t>
            </a:r>
            <a:r>
              <a:rPr lang="ar-SA" sz="2400" dirty="0" smtClean="0"/>
              <a:t> : </a:t>
            </a:r>
            <a:r>
              <a:rPr lang="en-US" sz="2400" dirty="0" smtClean="0"/>
              <a:t/>
            </a:r>
            <a:br>
              <a:rPr lang="en-US" sz="2400" dirty="0" smtClean="0"/>
            </a:br>
            <a:r>
              <a:rPr lang="ar-SA" sz="2400" dirty="0" err="1" smtClean="0"/>
              <a:t>القناه</a:t>
            </a:r>
            <a:r>
              <a:rPr lang="ar-SA" sz="2400" dirty="0" smtClean="0"/>
              <a:t> </a:t>
            </a:r>
            <a:r>
              <a:rPr lang="ar-SA" sz="2400" dirty="0" err="1" smtClean="0"/>
              <a:t>البوليه</a:t>
            </a:r>
            <a:r>
              <a:rPr lang="ar-SA" sz="2400" dirty="0" smtClean="0"/>
              <a:t> </a:t>
            </a:r>
            <a:r>
              <a:rPr lang="ar-SA" sz="2400" dirty="0" err="1" smtClean="0"/>
              <a:t>الداخليه</a:t>
            </a:r>
            <a:r>
              <a:rPr lang="ar-SA" sz="2400" dirty="0" smtClean="0"/>
              <a:t> - فتحتي غدتي </a:t>
            </a:r>
            <a:r>
              <a:rPr lang="ar-SA" sz="2400" dirty="0" err="1" smtClean="0"/>
              <a:t>الأمبولا</a:t>
            </a:r>
            <a:r>
              <a:rPr lang="ar-SA" sz="2400" dirty="0" smtClean="0"/>
              <a:t>-  فتحتي الحويصلات </a:t>
            </a:r>
            <a:r>
              <a:rPr lang="ar-SA" sz="2400" dirty="0" err="1" smtClean="0"/>
              <a:t>المنويه</a:t>
            </a:r>
            <a:r>
              <a:rPr lang="ar-SA" sz="2400" dirty="0" smtClean="0"/>
              <a:t> – عدة صفوف من الفتحات تصب عن طريقها إفرازات البروستاتا – فتحتي غدتي كوبر.  </a:t>
            </a:r>
            <a:r>
              <a:rPr lang="en-US" sz="2400" dirty="0" smtClean="0"/>
              <a:t/>
            </a:r>
            <a:br>
              <a:rPr lang="en-US" sz="2400" dirty="0" smtClean="0"/>
            </a:br>
            <a:endParaRPr lang="ar-IQ"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rgbClr val="002060"/>
              </a:gs>
              <a:gs pos="39999">
                <a:srgbClr val="85C2FF"/>
              </a:gs>
              <a:gs pos="70000">
                <a:srgbClr val="C4D6EB"/>
              </a:gs>
              <a:gs pos="100000">
                <a:srgbClr val="FFEBFA"/>
              </a:gs>
            </a:gsLst>
            <a:lin ang="13500000" scaled="1"/>
            <a:tileRect/>
          </a:gradFill>
        </p:spPr>
        <p:txBody>
          <a:bodyPr>
            <a:noAutofit/>
          </a:bodyPr>
          <a:lstStyle/>
          <a:p>
            <a:pPr algn="r"/>
            <a:r>
              <a:rPr lang="ar-SA" sz="3200" b="1" dirty="0" smtClean="0"/>
              <a:t>خامساً: القضيب </a:t>
            </a:r>
            <a:r>
              <a:rPr lang="en-US" sz="3200" b="1" dirty="0" smtClean="0"/>
              <a:t>penis </a:t>
            </a:r>
            <a:r>
              <a:rPr lang="ar-SA" sz="3200" b="1" dirty="0" smtClean="0"/>
              <a:t> : </a:t>
            </a:r>
            <a:r>
              <a:rPr lang="en-US" sz="3200" dirty="0" smtClean="0"/>
              <a:t/>
            </a:r>
            <a:br>
              <a:rPr lang="en-US" sz="3200" dirty="0" smtClean="0"/>
            </a:br>
            <a:r>
              <a:rPr lang="ar-SA" sz="3200" dirty="0" smtClean="0"/>
              <a:t>وهو عضو الجماع </a:t>
            </a:r>
            <a:r>
              <a:rPr lang="ar-SA" sz="3200" dirty="0" err="1" smtClean="0"/>
              <a:t>فى</a:t>
            </a:r>
            <a:r>
              <a:rPr lang="ar-SA" sz="3200" dirty="0" smtClean="0"/>
              <a:t> الذكر ويمكن تقسيمه إلى ثلاث مناطق </a:t>
            </a:r>
            <a:r>
              <a:rPr lang="ar-SA" sz="3200" dirty="0" err="1" smtClean="0"/>
              <a:t>هى</a:t>
            </a:r>
            <a:r>
              <a:rPr lang="ar-SA" sz="3200" dirty="0" smtClean="0"/>
              <a:t> :</a:t>
            </a:r>
            <a:r>
              <a:rPr lang="en-US" sz="3200" dirty="0" smtClean="0"/>
              <a:t/>
            </a:r>
            <a:br>
              <a:rPr lang="en-US" sz="3200" dirty="0" smtClean="0"/>
            </a:br>
            <a:r>
              <a:rPr lang="ar-SA" sz="3200" dirty="0" smtClean="0"/>
              <a:t>جذر </a:t>
            </a:r>
            <a:r>
              <a:rPr lang="en-US" sz="3200" dirty="0" smtClean="0"/>
              <a:t>Root </a:t>
            </a:r>
            <a:r>
              <a:rPr lang="ar-SA" sz="3200" dirty="0" smtClean="0"/>
              <a:t>:   وهو الجزء المتصل بالحوض </a:t>
            </a:r>
            <a:r>
              <a:rPr lang="ar-SA" sz="3200" dirty="0" err="1" smtClean="0"/>
              <a:t>بالعضله</a:t>
            </a:r>
            <a:r>
              <a:rPr lang="ar-SA" sz="3200" dirty="0" smtClean="0"/>
              <a:t> </a:t>
            </a:r>
            <a:r>
              <a:rPr lang="ar-SA" sz="3200" dirty="0" err="1" smtClean="0"/>
              <a:t>الوركيه</a:t>
            </a:r>
            <a:r>
              <a:rPr lang="ar-SA" sz="3200" dirty="0" smtClean="0"/>
              <a:t> </a:t>
            </a:r>
            <a:r>
              <a:rPr lang="en-US" sz="3200" dirty="0" err="1" smtClean="0"/>
              <a:t>Ischiocavernosus</a:t>
            </a:r>
            <a:r>
              <a:rPr lang="en-US" sz="3200" dirty="0" smtClean="0"/>
              <a:t> </a:t>
            </a:r>
            <a:r>
              <a:rPr lang="ar-SA" sz="3200" dirty="0" smtClean="0"/>
              <a:t>.</a:t>
            </a:r>
            <a:r>
              <a:rPr lang="en-US" sz="3200" dirty="0" smtClean="0"/>
              <a:t/>
            </a:r>
            <a:br>
              <a:rPr lang="en-US" sz="3200" dirty="0" smtClean="0"/>
            </a:br>
            <a:r>
              <a:rPr lang="ar-SA" sz="3200" dirty="0" smtClean="0"/>
              <a:t>جسم </a:t>
            </a:r>
            <a:r>
              <a:rPr lang="en-US" sz="3200" dirty="0" smtClean="0"/>
              <a:t>Corpus </a:t>
            </a:r>
            <a:r>
              <a:rPr lang="ar-SA" sz="3200" dirty="0" smtClean="0"/>
              <a:t>: وهو الجزء الأساسي للقضيب, يمتد من الجذر إلى </a:t>
            </a:r>
            <a:r>
              <a:rPr lang="ar-SA" sz="3200" dirty="0" err="1" smtClean="0"/>
              <a:t>راس</a:t>
            </a:r>
            <a:r>
              <a:rPr lang="ar-SA" sz="3200" dirty="0" smtClean="0"/>
              <a:t> القضيب.</a:t>
            </a:r>
            <a:r>
              <a:rPr lang="en-US" sz="3200" dirty="0" smtClean="0"/>
              <a:t/>
            </a:r>
            <a:br>
              <a:rPr lang="en-US" sz="3200" dirty="0" smtClean="0"/>
            </a:br>
            <a:r>
              <a:rPr lang="ar-SA" sz="3200" dirty="0" smtClean="0"/>
              <a:t>رأس </a:t>
            </a:r>
            <a:r>
              <a:rPr lang="en-US" sz="3200" dirty="0" err="1" smtClean="0"/>
              <a:t>Glans</a:t>
            </a:r>
            <a:r>
              <a:rPr lang="en-US" sz="3200" dirty="0" smtClean="0"/>
              <a:t> Penis</a:t>
            </a:r>
            <a:r>
              <a:rPr lang="ar-SA" sz="3200" dirty="0" smtClean="0"/>
              <a:t> وهو الطرف الحر للقضيب. وتختلف </a:t>
            </a:r>
            <a:r>
              <a:rPr lang="ar-SA" sz="3200" dirty="0" err="1" smtClean="0"/>
              <a:t>راس</a:t>
            </a:r>
            <a:r>
              <a:rPr lang="ar-SA" sz="3200" dirty="0" smtClean="0"/>
              <a:t> القضيب بدرجه كبيره من نوع لآخر, </a:t>
            </a:r>
            <a:r>
              <a:rPr lang="ar-SA" sz="3200" dirty="0" err="1" smtClean="0"/>
              <a:t>ففى</a:t>
            </a:r>
            <a:r>
              <a:rPr lang="ar-SA" sz="3200" dirty="0" smtClean="0"/>
              <a:t> نهاية قضيب الكبش توجد </a:t>
            </a:r>
            <a:r>
              <a:rPr lang="ar-SA" sz="3200" dirty="0" err="1" smtClean="0"/>
              <a:t>زائده</a:t>
            </a:r>
            <a:r>
              <a:rPr lang="ar-SA" sz="3200" dirty="0" smtClean="0"/>
              <a:t> تسمى " شاخصة مجرى البول" ويبدو أنها تدخل إلى عنق الرحم للأنثى عند التلقيح بينما تتميز </a:t>
            </a:r>
            <a:r>
              <a:rPr lang="ar-SA" sz="3200" dirty="0" err="1" smtClean="0"/>
              <a:t>راس</a:t>
            </a:r>
            <a:r>
              <a:rPr lang="ar-SA" sz="3200" dirty="0" smtClean="0"/>
              <a:t> القضيب </a:t>
            </a:r>
            <a:r>
              <a:rPr lang="ar-SA" sz="3200" dirty="0" err="1" smtClean="0"/>
              <a:t>فى</a:t>
            </a:r>
            <a:r>
              <a:rPr lang="ar-SA" sz="3200" dirty="0" smtClean="0"/>
              <a:t> الثور بالشكل المخروطي. </a:t>
            </a:r>
            <a:r>
              <a:rPr lang="en-US" sz="3200" dirty="0" smtClean="0"/>
              <a:t/>
            </a:r>
            <a:br>
              <a:rPr lang="en-US" sz="3200" dirty="0" smtClean="0"/>
            </a:br>
            <a:endParaRPr lang="ar-IQ"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chemeClr val="accent2">
                  <a:lumMod val="50000"/>
                </a:schemeClr>
              </a:gs>
              <a:gs pos="12000">
                <a:srgbClr val="E6D78A"/>
              </a:gs>
              <a:gs pos="30000">
                <a:srgbClr val="C7AC4C"/>
              </a:gs>
              <a:gs pos="45000">
                <a:srgbClr val="E6D78A"/>
              </a:gs>
              <a:gs pos="77000">
                <a:srgbClr val="C7AC4C"/>
              </a:gs>
              <a:gs pos="100000">
                <a:srgbClr val="E6DCAC"/>
              </a:gs>
            </a:gsLst>
            <a:path path="shape">
              <a:fillToRect l="50000" t="50000" r="50000" b="50000"/>
            </a:path>
            <a:tileRect/>
          </a:gradFill>
        </p:spPr>
        <p:txBody>
          <a:bodyPr>
            <a:noAutofit/>
          </a:bodyPr>
          <a:lstStyle/>
          <a:p>
            <a:pPr algn="r"/>
            <a:r>
              <a:rPr lang="ar-SA" sz="2400" b="1" dirty="0" smtClean="0"/>
              <a:t>سادساً: كيس </a:t>
            </a:r>
            <a:r>
              <a:rPr lang="ar-SA" sz="2400" b="1" dirty="0" err="1" smtClean="0"/>
              <a:t>الصفن</a:t>
            </a:r>
            <a:r>
              <a:rPr lang="ar-SA" sz="2400" b="1" dirty="0" smtClean="0"/>
              <a:t> </a:t>
            </a:r>
            <a:r>
              <a:rPr lang="en-US" sz="2400" b="1" dirty="0" smtClean="0"/>
              <a:t> Scrotum</a:t>
            </a:r>
            <a:r>
              <a:rPr lang="ar-SA" sz="2400" b="1" dirty="0" smtClean="0"/>
              <a:t>: </a:t>
            </a:r>
            <a:r>
              <a:rPr lang="en-US" sz="2400" dirty="0" smtClean="0"/>
              <a:t/>
            </a:r>
            <a:br>
              <a:rPr lang="en-US" sz="2400" dirty="0" smtClean="0"/>
            </a:br>
            <a:r>
              <a:rPr lang="ar-SA" sz="2400" dirty="0" smtClean="0"/>
              <a:t>كيس </a:t>
            </a:r>
            <a:r>
              <a:rPr lang="ar-SA" sz="2400" dirty="0" err="1" smtClean="0"/>
              <a:t>جلدى</a:t>
            </a:r>
            <a:r>
              <a:rPr lang="ar-SA" sz="2400" dirty="0" smtClean="0"/>
              <a:t> يأخذ شكل وحجم الخصيتين ويحيط </a:t>
            </a:r>
            <a:r>
              <a:rPr lang="ar-SA" sz="2400" dirty="0" err="1" smtClean="0"/>
              <a:t>بهما</a:t>
            </a:r>
            <a:r>
              <a:rPr lang="ar-SA" sz="2400" dirty="0" smtClean="0"/>
              <a:t> ويتكون من الطبقات </a:t>
            </a:r>
            <a:r>
              <a:rPr lang="ar-SA" sz="2400" dirty="0" err="1" smtClean="0"/>
              <a:t>التاليه</a:t>
            </a:r>
            <a:r>
              <a:rPr lang="ar-SA" sz="2400" dirty="0" smtClean="0"/>
              <a:t> من الخارج للداخل:</a:t>
            </a:r>
            <a:r>
              <a:rPr lang="en-US" sz="2400" dirty="0" smtClean="0"/>
              <a:t/>
            </a:r>
            <a:br>
              <a:rPr lang="en-US" sz="2400" dirty="0" smtClean="0"/>
            </a:br>
            <a:r>
              <a:rPr lang="ar-SA" sz="2400" b="1" dirty="0" smtClean="0"/>
              <a:t>الجلد</a:t>
            </a:r>
            <a:r>
              <a:rPr lang="ar-SA" sz="2400" dirty="0" smtClean="0"/>
              <a:t> قابل للتمدد </a:t>
            </a:r>
            <a:r>
              <a:rPr lang="ar-SA" sz="2400" dirty="0" err="1" smtClean="0"/>
              <a:t>والإنكماش</a:t>
            </a:r>
            <a:r>
              <a:rPr lang="ar-SA" sz="2400" dirty="0" smtClean="0"/>
              <a:t> وتكثر </a:t>
            </a:r>
            <a:r>
              <a:rPr lang="ar-SA" sz="2400" dirty="0" err="1" smtClean="0"/>
              <a:t>به</a:t>
            </a:r>
            <a:r>
              <a:rPr lang="ar-SA" sz="2400" dirty="0" smtClean="0"/>
              <a:t> الغدد </a:t>
            </a:r>
            <a:r>
              <a:rPr lang="ar-SA" sz="2400" dirty="0" err="1" smtClean="0"/>
              <a:t>العرقيه</a:t>
            </a:r>
            <a:r>
              <a:rPr lang="ar-SA" sz="2400" dirty="0" smtClean="0"/>
              <a:t> </a:t>
            </a:r>
            <a:r>
              <a:rPr lang="ar-SA" sz="2400" dirty="0" err="1" smtClean="0"/>
              <a:t>والدهنيه</a:t>
            </a:r>
            <a:r>
              <a:rPr lang="ar-SA" sz="2400" dirty="0" smtClean="0"/>
              <a:t>.</a:t>
            </a:r>
            <a:r>
              <a:rPr lang="en-US" sz="2400" dirty="0" smtClean="0"/>
              <a:t/>
            </a:r>
            <a:br>
              <a:rPr lang="en-US" sz="2400" dirty="0" smtClean="0"/>
            </a:br>
            <a:r>
              <a:rPr lang="ar-SA" sz="2400" b="1" dirty="0" smtClean="0"/>
              <a:t>طبقة </a:t>
            </a:r>
            <a:r>
              <a:rPr lang="en-US" sz="2400" b="1" dirty="0" smtClean="0"/>
              <a:t>Tunica </a:t>
            </a:r>
            <a:r>
              <a:rPr lang="en-US" sz="2400" b="1" dirty="0" err="1" smtClean="0"/>
              <a:t>datos</a:t>
            </a:r>
            <a:r>
              <a:rPr lang="en-US" sz="2400" b="1" dirty="0" smtClean="0"/>
              <a:t> </a:t>
            </a:r>
            <a:r>
              <a:rPr lang="ar-SA" sz="2400" dirty="0" smtClean="0"/>
              <a:t> </a:t>
            </a:r>
            <a:r>
              <a:rPr lang="ar-SA" sz="2400" dirty="0" err="1" smtClean="0"/>
              <a:t>بها</a:t>
            </a:r>
            <a:r>
              <a:rPr lang="ar-SA" sz="2400" dirty="0" smtClean="0"/>
              <a:t> ألياف </a:t>
            </a:r>
            <a:r>
              <a:rPr lang="ar-SA" sz="2400" dirty="0" err="1" smtClean="0"/>
              <a:t>عضليه</a:t>
            </a:r>
            <a:r>
              <a:rPr lang="ar-SA" sz="2400" dirty="0" smtClean="0"/>
              <a:t> </a:t>
            </a:r>
            <a:r>
              <a:rPr lang="ar-SA" sz="2400" dirty="0" err="1" smtClean="0"/>
              <a:t>ناعمه</a:t>
            </a:r>
            <a:r>
              <a:rPr lang="ar-SA" sz="2400" dirty="0" smtClean="0"/>
              <a:t> ونسيج ضام مرن ومن هذه </a:t>
            </a:r>
            <a:r>
              <a:rPr lang="ar-SA" sz="2400" dirty="0" err="1" smtClean="0"/>
              <a:t>الطبقه</a:t>
            </a:r>
            <a:r>
              <a:rPr lang="ar-SA" sz="2400" dirty="0" smtClean="0"/>
              <a:t> يتكون حاجز يقسم كيس </a:t>
            </a:r>
            <a:r>
              <a:rPr lang="ar-SA" sz="2400" dirty="0" err="1" smtClean="0"/>
              <a:t>الصفن</a:t>
            </a:r>
            <a:r>
              <a:rPr lang="ar-SA" sz="2400" dirty="0" smtClean="0"/>
              <a:t> إلى قسمين كل منهما يحوى خصيه.</a:t>
            </a:r>
            <a:r>
              <a:rPr lang="en-US" sz="2400" dirty="0" smtClean="0"/>
              <a:t/>
            </a:r>
            <a:br>
              <a:rPr lang="en-US" sz="2400" dirty="0" smtClean="0"/>
            </a:br>
            <a:r>
              <a:rPr lang="ar-SA" sz="2400" dirty="0" smtClean="0"/>
              <a:t>ج) </a:t>
            </a:r>
            <a:r>
              <a:rPr lang="ar-SA" sz="2400" b="1" dirty="0" smtClean="0"/>
              <a:t>طبقة </a:t>
            </a:r>
            <a:r>
              <a:rPr lang="en-US" sz="2400" b="1" dirty="0" smtClean="0"/>
              <a:t> Tunica </a:t>
            </a:r>
            <a:r>
              <a:rPr lang="en-US" sz="2400" b="1" dirty="0" err="1" smtClean="0"/>
              <a:t>Vaginalis</a:t>
            </a:r>
            <a:r>
              <a:rPr lang="ar-SA" sz="2400" dirty="0" smtClean="0"/>
              <a:t>وهى </a:t>
            </a:r>
            <a:r>
              <a:rPr lang="ar-SA" sz="2400" dirty="0" err="1" smtClean="0"/>
              <a:t>إمتداد</a:t>
            </a:r>
            <a:r>
              <a:rPr lang="ar-SA" sz="2400" dirty="0" smtClean="0"/>
              <a:t> </a:t>
            </a:r>
            <a:r>
              <a:rPr lang="ar-SA" sz="2400" dirty="0" err="1" smtClean="0"/>
              <a:t>للبريتون</a:t>
            </a:r>
            <a:r>
              <a:rPr lang="ar-SA" sz="2400" dirty="0" smtClean="0"/>
              <a:t>, </a:t>
            </a:r>
            <a:r>
              <a:rPr lang="ar-SA" sz="2400" dirty="0" err="1" smtClean="0"/>
              <a:t>الداخليه</a:t>
            </a:r>
            <a:r>
              <a:rPr lang="ar-SA" sz="2400" dirty="0" smtClean="0"/>
              <a:t> تحيط </a:t>
            </a:r>
            <a:r>
              <a:rPr lang="ar-SA" sz="2400" dirty="0" err="1" smtClean="0"/>
              <a:t>بالخصيه</a:t>
            </a:r>
            <a:r>
              <a:rPr lang="ar-SA" sz="2400" dirty="0" smtClean="0"/>
              <a:t> , </a:t>
            </a:r>
            <a:r>
              <a:rPr lang="ar-SA" sz="2400" dirty="0" err="1" smtClean="0"/>
              <a:t>الخارجيه</a:t>
            </a:r>
            <a:r>
              <a:rPr lang="ar-SA" sz="2400" dirty="0" smtClean="0"/>
              <a:t> مبطنه لكيس </a:t>
            </a:r>
            <a:r>
              <a:rPr lang="ar-SA" sz="2400" dirty="0" err="1" smtClean="0"/>
              <a:t>الصفن</a:t>
            </a:r>
            <a:r>
              <a:rPr lang="ar-SA" sz="2400" dirty="0" smtClean="0"/>
              <a:t> وبينهما إفرازات مصليه تسهل حركة </a:t>
            </a:r>
            <a:r>
              <a:rPr lang="ar-SA" sz="2400" dirty="0" err="1" smtClean="0"/>
              <a:t>الخصيه</a:t>
            </a:r>
            <a:r>
              <a:rPr lang="ar-SA" sz="2400" dirty="0" smtClean="0"/>
              <a:t> داخل كيس </a:t>
            </a:r>
            <a:r>
              <a:rPr lang="ar-SA" sz="2400" dirty="0" err="1" smtClean="0"/>
              <a:t>الصفن</a:t>
            </a:r>
            <a:r>
              <a:rPr lang="ar-SA" sz="2400" dirty="0" smtClean="0"/>
              <a:t>.</a:t>
            </a:r>
            <a:r>
              <a:rPr lang="en-US" sz="2400" dirty="0" smtClean="0"/>
              <a:t/>
            </a:r>
            <a:br>
              <a:rPr lang="en-US" sz="2400" dirty="0" smtClean="0"/>
            </a:br>
            <a:r>
              <a:rPr lang="ar-SA" sz="2400" b="1" dirty="0" smtClean="0"/>
              <a:t>وظائف كيس </a:t>
            </a:r>
            <a:r>
              <a:rPr lang="ar-SA" sz="2400" b="1" dirty="0" err="1" smtClean="0"/>
              <a:t>الصفن</a:t>
            </a:r>
            <a:r>
              <a:rPr lang="ar-SA" sz="2400" b="1" dirty="0" smtClean="0"/>
              <a:t> </a:t>
            </a:r>
            <a:r>
              <a:rPr lang="en-US" sz="2400" dirty="0" smtClean="0"/>
              <a:t/>
            </a:r>
            <a:br>
              <a:rPr lang="en-US" sz="2400" dirty="0" smtClean="0"/>
            </a:br>
            <a:r>
              <a:rPr lang="ar-SA" sz="2400" dirty="0" smtClean="0"/>
              <a:t>حمل الخصيتين وحمايتهما خارج الجسم.</a:t>
            </a:r>
            <a:r>
              <a:rPr lang="en-US" sz="2400" dirty="0" smtClean="0"/>
              <a:t/>
            </a:r>
            <a:br>
              <a:rPr lang="en-US" sz="2400" dirty="0" smtClean="0"/>
            </a:br>
            <a:r>
              <a:rPr lang="ar-SA" sz="2400" dirty="0" smtClean="0"/>
              <a:t>تنظيم درجة حرارة </a:t>
            </a:r>
            <a:r>
              <a:rPr lang="ar-SA" sz="2400" dirty="0" err="1" smtClean="0"/>
              <a:t>الخصيه</a:t>
            </a:r>
            <a:r>
              <a:rPr lang="ar-SA" sz="2400" dirty="0" smtClean="0"/>
              <a:t> – لتكون أقل من درجة حرارة الجسم </a:t>
            </a:r>
            <a:r>
              <a:rPr lang="ar-SA" sz="2400" dirty="0" err="1" smtClean="0"/>
              <a:t>بحوالى</a:t>
            </a:r>
            <a:r>
              <a:rPr lang="ar-SA" sz="2400" dirty="0" smtClean="0"/>
              <a:t> 1-8° </a:t>
            </a:r>
            <a:r>
              <a:rPr lang="ar-SA" sz="2400" dirty="0" err="1" smtClean="0"/>
              <a:t>م</a:t>
            </a:r>
            <a:r>
              <a:rPr lang="ar-SA" sz="2400" dirty="0" smtClean="0"/>
              <a:t> _ وذلك ضروري لتكوين الحيوانات </a:t>
            </a:r>
            <a:r>
              <a:rPr lang="ar-SA" sz="2400" dirty="0" err="1" smtClean="0"/>
              <a:t>المنويه</a:t>
            </a:r>
            <a:r>
              <a:rPr lang="ar-SA" sz="2400" dirty="0" smtClean="0"/>
              <a:t> ويرجع ذلك إلى:</a:t>
            </a:r>
            <a:r>
              <a:rPr lang="en-US" sz="2400" dirty="0" smtClean="0"/>
              <a:t/>
            </a:r>
            <a:br>
              <a:rPr lang="en-US" sz="2400" dirty="0" smtClean="0"/>
            </a:br>
            <a:r>
              <a:rPr lang="ar-SA" sz="2400" dirty="0" smtClean="0"/>
              <a:t>وجود </a:t>
            </a:r>
            <a:r>
              <a:rPr lang="ar-SA" sz="2400" dirty="0" err="1" smtClean="0"/>
              <a:t>الخصيه</a:t>
            </a:r>
            <a:r>
              <a:rPr lang="ar-SA" sz="2400" dirty="0" smtClean="0"/>
              <a:t> بعيداً عن الجسم.</a:t>
            </a:r>
            <a:r>
              <a:rPr lang="en-US" sz="2400" dirty="0" smtClean="0"/>
              <a:t/>
            </a:r>
            <a:br>
              <a:rPr lang="en-US" sz="2400" dirty="0" smtClean="0"/>
            </a:br>
            <a:r>
              <a:rPr lang="ar-SA" sz="2400" dirty="0" smtClean="0"/>
              <a:t>النظام </a:t>
            </a:r>
            <a:r>
              <a:rPr lang="ar-SA" sz="2400" dirty="0" err="1" smtClean="0"/>
              <a:t>العضلى</a:t>
            </a:r>
            <a:r>
              <a:rPr lang="ar-SA" sz="2400" dirty="0" smtClean="0"/>
              <a:t> المعلق </a:t>
            </a:r>
            <a:r>
              <a:rPr lang="ar-SA" sz="2400" dirty="0" err="1" smtClean="0"/>
              <a:t>للخصيه</a:t>
            </a:r>
            <a:r>
              <a:rPr lang="ar-SA" sz="2400" dirty="0" smtClean="0"/>
              <a:t>, </a:t>
            </a:r>
            <a:r>
              <a:rPr lang="ar-SA" sz="2400" dirty="0" err="1" smtClean="0"/>
              <a:t>الذى</a:t>
            </a:r>
            <a:r>
              <a:rPr lang="ar-SA" sz="2400" dirty="0" smtClean="0"/>
              <a:t> ينقبض </a:t>
            </a:r>
            <a:r>
              <a:rPr lang="ar-SA" sz="2400" dirty="0" err="1" smtClean="0"/>
              <a:t>ويرتخى</a:t>
            </a:r>
            <a:r>
              <a:rPr lang="ar-SA" sz="2400" dirty="0" smtClean="0"/>
              <a:t> تبعاً لحرارة الجو </a:t>
            </a:r>
            <a:r>
              <a:rPr lang="ar-SA" sz="2400" dirty="0" err="1" smtClean="0"/>
              <a:t>الخارجى</a:t>
            </a:r>
            <a:r>
              <a:rPr lang="ar-SA" sz="2400" dirty="0" smtClean="0"/>
              <a:t> وطبقة </a:t>
            </a:r>
            <a:r>
              <a:rPr lang="en-US" sz="2400" dirty="0" smtClean="0"/>
              <a:t>Tunica </a:t>
            </a:r>
            <a:r>
              <a:rPr lang="en-US" sz="2400" dirty="0" err="1" smtClean="0"/>
              <a:t>dartos</a:t>
            </a:r>
            <a:r>
              <a:rPr lang="en-US" sz="2400" dirty="0" smtClean="0"/>
              <a:t/>
            </a:r>
            <a:br>
              <a:rPr lang="en-US" sz="2400" dirty="0" smtClean="0"/>
            </a:br>
            <a:r>
              <a:rPr lang="ar-SA" sz="2400" dirty="0" smtClean="0"/>
              <a:t>ج)  نظام التمويل </a:t>
            </a:r>
            <a:r>
              <a:rPr lang="ar-SA" sz="2400" dirty="0" err="1" smtClean="0"/>
              <a:t>الدموى</a:t>
            </a:r>
            <a:r>
              <a:rPr lang="ar-SA" sz="2400" dirty="0" smtClean="0"/>
              <a:t> </a:t>
            </a:r>
            <a:r>
              <a:rPr lang="ar-SA" sz="2400" dirty="0" err="1" smtClean="0"/>
              <a:t>للبربخ</a:t>
            </a:r>
            <a:r>
              <a:rPr lang="ar-SA" sz="2400" dirty="0" smtClean="0"/>
              <a:t> الكثير </a:t>
            </a:r>
            <a:r>
              <a:rPr lang="ar-SA" sz="2400" dirty="0" err="1" smtClean="0"/>
              <a:t>الإلتواء</a:t>
            </a:r>
            <a:r>
              <a:rPr lang="ar-SA" sz="2400" dirty="0" smtClean="0"/>
              <a:t> على سطح </a:t>
            </a:r>
            <a:r>
              <a:rPr lang="ar-SA" sz="2400" dirty="0" err="1" smtClean="0"/>
              <a:t>البربخ</a:t>
            </a:r>
            <a:r>
              <a:rPr lang="ar-SA" sz="2400" dirty="0" smtClean="0"/>
              <a:t>.     </a:t>
            </a:r>
            <a:r>
              <a:rPr lang="en-US" sz="2400" dirty="0" smtClean="0"/>
              <a:t/>
            </a:r>
            <a:br>
              <a:rPr lang="en-US" sz="2400" dirty="0" smtClean="0"/>
            </a:br>
            <a:endParaRPr lang="ar-IQ"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rgbClr val="7030A0"/>
              </a:gs>
              <a:gs pos="50000">
                <a:srgbClr val="9CB86E"/>
              </a:gs>
              <a:gs pos="100000">
                <a:srgbClr val="156B13"/>
              </a:gs>
            </a:gsLst>
            <a:path path="rect">
              <a:fillToRect l="100000" t="100000"/>
            </a:path>
            <a:tileRect r="-100000" b="-100000"/>
          </a:gradFill>
        </p:spPr>
        <p:txBody>
          <a:bodyPr>
            <a:noAutofit/>
          </a:bodyPr>
          <a:lstStyle/>
          <a:p>
            <a:pPr algn="r"/>
            <a:r>
              <a:rPr lang="ar-SA" sz="2800" b="1" dirty="0" smtClean="0"/>
              <a:t>سابعاً: الغدد </a:t>
            </a:r>
            <a:r>
              <a:rPr lang="ar-SA" sz="2800" b="1" dirty="0" err="1" smtClean="0"/>
              <a:t>المساعده</a:t>
            </a:r>
            <a:r>
              <a:rPr lang="ar-SA" sz="2800" b="1" dirty="0" smtClean="0"/>
              <a:t> </a:t>
            </a:r>
            <a:r>
              <a:rPr lang="en-US" sz="2800" b="1" dirty="0" smtClean="0"/>
              <a:t>Accessory Glands</a:t>
            </a:r>
            <a:r>
              <a:rPr lang="ar-SA" sz="2800" b="1" dirty="0" smtClean="0"/>
              <a:t> :</a:t>
            </a:r>
            <a:r>
              <a:rPr lang="en-US" sz="2800" dirty="0" smtClean="0"/>
              <a:t/>
            </a:r>
            <a:br>
              <a:rPr lang="en-US" sz="2800" dirty="0" smtClean="0"/>
            </a:br>
            <a:r>
              <a:rPr lang="ar-SA" sz="2800" b="1" dirty="0" smtClean="0"/>
              <a:t>وظيفتها: </a:t>
            </a:r>
            <a:r>
              <a:rPr lang="ar-SA" sz="2800" dirty="0" smtClean="0"/>
              <a:t>إفرازاتها تمثل معظم</a:t>
            </a:r>
            <a:r>
              <a:rPr lang="ar-SA" sz="2800" b="1" dirty="0" smtClean="0"/>
              <a:t> </a:t>
            </a:r>
            <a:r>
              <a:rPr lang="ar-SA" sz="2800" dirty="0" smtClean="0"/>
              <a:t>البلازما </a:t>
            </a:r>
            <a:r>
              <a:rPr lang="ar-SA" sz="2800" dirty="0" err="1" smtClean="0"/>
              <a:t>المنويه</a:t>
            </a:r>
            <a:r>
              <a:rPr lang="ar-SA" sz="2800" dirty="0" smtClean="0"/>
              <a:t> وهى </a:t>
            </a:r>
            <a:r>
              <a:rPr lang="ar-SA" sz="2800" dirty="0" err="1" smtClean="0"/>
              <a:t>غنيه</a:t>
            </a:r>
            <a:r>
              <a:rPr lang="ar-SA" sz="2800" dirty="0" smtClean="0"/>
              <a:t> </a:t>
            </a:r>
            <a:r>
              <a:rPr lang="ar-SA" sz="2800" dirty="0" err="1" smtClean="0"/>
              <a:t>بالكربوهيدرات</a:t>
            </a:r>
            <a:r>
              <a:rPr lang="ar-SA" sz="2800" dirty="0" smtClean="0"/>
              <a:t> , البروتينات, الأحماض </a:t>
            </a:r>
            <a:r>
              <a:rPr lang="ar-SA" sz="2800" dirty="0" err="1" smtClean="0"/>
              <a:t>الأمينيه</a:t>
            </a:r>
            <a:r>
              <a:rPr lang="ar-SA" sz="2800" dirty="0" smtClean="0"/>
              <a:t>, الإنزيمات, الفيتامينات </a:t>
            </a:r>
            <a:r>
              <a:rPr lang="ar-SA" sz="2800" dirty="0" err="1" smtClean="0"/>
              <a:t>الذائبه</a:t>
            </a:r>
            <a:r>
              <a:rPr lang="ar-SA" sz="2800" dirty="0" smtClean="0"/>
              <a:t> </a:t>
            </a:r>
            <a:r>
              <a:rPr lang="ar-SA" sz="2800" dirty="0" err="1" smtClean="0"/>
              <a:t>فى</a:t>
            </a:r>
            <a:r>
              <a:rPr lang="ar-SA" sz="2800" dirty="0" smtClean="0"/>
              <a:t> الماء, أملاح حمض </a:t>
            </a:r>
            <a:r>
              <a:rPr lang="ar-SA" sz="2800" dirty="0" err="1" smtClean="0"/>
              <a:t>الستريك</a:t>
            </a:r>
            <a:r>
              <a:rPr lang="ar-SA" sz="2800" dirty="0" smtClean="0"/>
              <a:t>, وتتميز البلازما </a:t>
            </a:r>
            <a:r>
              <a:rPr lang="ar-SA" sz="2800" dirty="0" err="1" smtClean="0"/>
              <a:t>بسعه</a:t>
            </a:r>
            <a:r>
              <a:rPr lang="ar-SA" sz="2800" dirty="0" smtClean="0"/>
              <a:t> تنظيميه عاليه. وهذه الغدد </a:t>
            </a:r>
            <a:r>
              <a:rPr lang="ar-SA" sz="2800" dirty="0" err="1" smtClean="0"/>
              <a:t>هى</a:t>
            </a:r>
            <a:r>
              <a:rPr lang="ar-SA" sz="2800" dirty="0" smtClean="0"/>
              <a:t>: </a:t>
            </a:r>
            <a:r>
              <a:rPr lang="en-US" sz="2800" dirty="0" smtClean="0"/>
              <a:t/>
            </a:r>
            <a:br>
              <a:rPr lang="en-US" sz="2800" dirty="0" smtClean="0"/>
            </a:br>
            <a:r>
              <a:rPr lang="ar-SA" sz="2800" b="1" dirty="0" err="1" smtClean="0"/>
              <a:t>الأمبولا</a:t>
            </a:r>
            <a:r>
              <a:rPr lang="ar-SA" sz="2800" b="1" dirty="0" smtClean="0"/>
              <a:t> </a:t>
            </a:r>
            <a:r>
              <a:rPr lang="en-US" sz="2800" b="1" dirty="0" err="1" smtClean="0"/>
              <a:t>Ampulla</a:t>
            </a:r>
            <a:r>
              <a:rPr lang="en-US" sz="2800" b="1" dirty="0" smtClean="0"/>
              <a:t> </a:t>
            </a:r>
            <a:r>
              <a:rPr lang="ar-SA" sz="2800" dirty="0" smtClean="0"/>
              <a:t>تعمل كمخزن للحيوانات </a:t>
            </a:r>
            <a:r>
              <a:rPr lang="ar-SA" sz="2800" dirty="0" err="1" smtClean="0"/>
              <a:t>المنويه</a:t>
            </a:r>
            <a:r>
              <a:rPr lang="ar-SA" sz="2800" b="1" dirty="0" smtClean="0"/>
              <a:t>.</a:t>
            </a:r>
            <a:r>
              <a:rPr lang="en-US" sz="2800" dirty="0" smtClean="0"/>
              <a:t/>
            </a:r>
            <a:br>
              <a:rPr lang="en-US" sz="2800" dirty="0" smtClean="0"/>
            </a:br>
            <a:r>
              <a:rPr lang="ar-SA" sz="2800" b="1" dirty="0" smtClean="0"/>
              <a:t>الحويصلات </a:t>
            </a:r>
            <a:r>
              <a:rPr lang="ar-SA" sz="2800" b="1" dirty="0" err="1" smtClean="0"/>
              <a:t>المنويه</a:t>
            </a:r>
            <a:r>
              <a:rPr lang="ar-SA" sz="2800" b="1" dirty="0" smtClean="0"/>
              <a:t> </a:t>
            </a:r>
            <a:r>
              <a:rPr lang="en-US" sz="2800" b="1" dirty="0" smtClean="0"/>
              <a:t>Seminal Vesicle  </a:t>
            </a:r>
            <a:r>
              <a:rPr lang="ar-SA" sz="2800" dirty="0" smtClean="0"/>
              <a:t>تغذية الحيوانات </a:t>
            </a:r>
            <a:r>
              <a:rPr lang="ar-SA" sz="2800" dirty="0" err="1" smtClean="0"/>
              <a:t>المنويه</a:t>
            </a:r>
            <a:r>
              <a:rPr lang="ar-SA" sz="2800" b="1" dirty="0" smtClean="0"/>
              <a:t> </a:t>
            </a:r>
            <a:r>
              <a:rPr lang="ar-SA" sz="2800" dirty="0" smtClean="0"/>
              <a:t>وإمدادها </a:t>
            </a:r>
            <a:r>
              <a:rPr lang="ar-SA" sz="2800" dirty="0" err="1" smtClean="0"/>
              <a:t>بالطاقه</a:t>
            </a:r>
            <a:r>
              <a:rPr lang="ar-SA" sz="2800" b="1" dirty="0" smtClean="0"/>
              <a:t> </a:t>
            </a:r>
            <a:r>
              <a:rPr lang="ar-SA" sz="2800" dirty="0" smtClean="0"/>
              <a:t>حيث تفرز </a:t>
            </a:r>
            <a:r>
              <a:rPr lang="ar-SA" sz="2800" dirty="0" err="1" smtClean="0"/>
              <a:t>الفركتوز</a:t>
            </a:r>
            <a:r>
              <a:rPr lang="ar-SA" sz="2800" dirty="0" smtClean="0"/>
              <a:t>, </a:t>
            </a:r>
            <a:r>
              <a:rPr lang="ar-SA" sz="2800" dirty="0" err="1" smtClean="0"/>
              <a:t>الستريك</a:t>
            </a:r>
            <a:r>
              <a:rPr lang="ar-SA" sz="2800" dirty="0" smtClean="0"/>
              <a:t> و الفوسفات.</a:t>
            </a:r>
            <a:r>
              <a:rPr lang="en-US" sz="2800" dirty="0" smtClean="0"/>
              <a:t/>
            </a:r>
            <a:br>
              <a:rPr lang="en-US" sz="2800" dirty="0" smtClean="0"/>
            </a:br>
            <a:r>
              <a:rPr lang="ar-SA" sz="2800" b="1" dirty="0" err="1" smtClean="0"/>
              <a:t>البرستاتا</a:t>
            </a:r>
            <a:r>
              <a:rPr lang="ar-SA" sz="2800" b="1" dirty="0" smtClean="0"/>
              <a:t> </a:t>
            </a:r>
            <a:r>
              <a:rPr lang="en-US" sz="2800" b="1" dirty="0" err="1" smtClean="0"/>
              <a:t>Prostat</a:t>
            </a:r>
            <a:r>
              <a:rPr lang="en-US" sz="2800" b="1" dirty="0" smtClean="0"/>
              <a:t> Gland </a:t>
            </a:r>
            <a:r>
              <a:rPr lang="ar-SA" sz="2800" dirty="0" smtClean="0"/>
              <a:t>تفرز أيونات غير عضويه </a:t>
            </a:r>
            <a:r>
              <a:rPr lang="ar-SA" sz="2800" dirty="0" err="1" smtClean="0"/>
              <a:t>كالصوديوموالكلوريد</a:t>
            </a:r>
            <a:r>
              <a:rPr lang="ar-SA" sz="2800" dirty="0" smtClean="0"/>
              <a:t> والكالسيوم وتفرز سائل لزج يساهم </a:t>
            </a:r>
            <a:r>
              <a:rPr lang="ar-SA" sz="2800" dirty="0" err="1" smtClean="0"/>
              <a:t>فى</a:t>
            </a:r>
            <a:r>
              <a:rPr lang="ar-SA" sz="2800" dirty="0" smtClean="0"/>
              <a:t> تفريغ قناة البول ويساهم </a:t>
            </a:r>
            <a:r>
              <a:rPr lang="ar-SA" sz="2800" dirty="0" err="1" smtClean="0"/>
              <a:t>فى</a:t>
            </a:r>
            <a:r>
              <a:rPr lang="ar-SA" sz="2800" dirty="0" smtClean="0"/>
              <a:t> تكوين البلازما كما تفرز </a:t>
            </a:r>
            <a:r>
              <a:rPr lang="ar-SA" sz="2800" dirty="0" err="1" smtClean="0"/>
              <a:t>برتين</a:t>
            </a:r>
            <a:r>
              <a:rPr lang="ar-SA" sz="2800" dirty="0" smtClean="0"/>
              <a:t> يمنع </a:t>
            </a:r>
            <a:r>
              <a:rPr lang="ar-SA" sz="2800" dirty="0" err="1" smtClean="0"/>
              <a:t>إلتصاق</a:t>
            </a:r>
            <a:r>
              <a:rPr lang="ar-SA" sz="2800" dirty="0" smtClean="0"/>
              <a:t> </a:t>
            </a:r>
            <a:r>
              <a:rPr lang="ar-SA" sz="2800" dirty="0" err="1" smtClean="0"/>
              <a:t>رؤس</a:t>
            </a:r>
            <a:r>
              <a:rPr lang="ar-SA" sz="2800" dirty="0" smtClean="0"/>
              <a:t> الحيوانات </a:t>
            </a:r>
            <a:r>
              <a:rPr lang="ar-SA" sz="2800" dirty="0" err="1" smtClean="0"/>
              <a:t>المنويه</a:t>
            </a:r>
            <a:r>
              <a:rPr lang="en-US" sz="2800" dirty="0" smtClean="0"/>
              <a:t/>
            </a:r>
            <a:br>
              <a:rPr lang="en-US" sz="2800" dirty="0" smtClean="0"/>
            </a:br>
            <a:r>
              <a:rPr lang="ar-SA" sz="2800" b="1" dirty="0" err="1" smtClean="0"/>
              <a:t>غدتى</a:t>
            </a:r>
            <a:r>
              <a:rPr lang="ar-SA" sz="2800" b="1" dirty="0" smtClean="0"/>
              <a:t> كوبر</a:t>
            </a:r>
            <a:r>
              <a:rPr lang="en-US" sz="2800" b="1" dirty="0" smtClean="0"/>
              <a:t>Gland </a:t>
            </a:r>
            <a:r>
              <a:rPr lang="ar-SA" sz="2800" b="1" dirty="0" smtClean="0"/>
              <a:t>  </a:t>
            </a:r>
            <a:r>
              <a:rPr lang="en-US" sz="2800" b="1" dirty="0" smtClean="0"/>
              <a:t>  Bulb Urethral</a:t>
            </a:r>
            <a:r>
              <a:rPr lang="ar-SA" sz="2800" dirty="0" smtClean="0"/>
              <a:t> تسهم </a:t>
            </a:r>
            <a:r>
              <a:rPr lang="ar-SA" sz="2800" dirty="0" err="1" smtClean="0"/>
              <a:t>بالكربوهيدرات</a:t>
            </a:r>
            <a:r>
              <a:rPr lang="ar-SA" sz="2800" dirty="0" smtClean="0"/>
              <a:t> , البروتينات, الأحماض </a:t>
            </a:r>
            <a:r>
              <a:rPr lang="ar-SA" sz="2800" dirty="0" err="1" smtClean="0"/>
              <a:t>الأمينيه</a:t>
            </a:r>
            <a:r>
              <a:rPr lang="ar-SA" sz="2800" dirty="0" smtClean="0"/>
              <a:t>, الإنزيمات, الفيتامينات </a:t>
            </a:r>
            <a:r>
              <a:rPr lang="ar-SA" sz="2800" dirty="0" err="1" smtClean="0"/>
              <a:t>والتى</a:t>
            </a:r>
            <a:r>
              <a:rPr lang="ar-SA" sz="2800" dirty="0" smtClean="0"/>
              <a:t> تدخل </a:t>
            </a:r>
            <a:r>
              <a:rPr lang="ar-SA" sz="2800" dirty="0" err="1" smtClean="0"/>
              <a:t>فى</a:t>
            </a:r>
            <a:r>
              <a:rPr lang="ar-SA" sz="2800" dirty="0" smtClean="0"/>
              <a:t> تركيب البلازما </a:t>
            </a:r>
            <a:r>
              <a:rPr lang="ar-SA" sz="2800" dirty="0" err="1" smtClean="0"/>
              <a:t>المنويه</a:t>
            </a:r>
            <a:r>
              <a:rPr lang="ar-SA" sz="2800" dirty="0" smtClean="0"/>
              <a:t> كما تنظف مجرى البول قبل القذف.</a:t>
            </a:r>
            <a:r>
              <a:rPr lang="en-US" sz="2800" dirty="0" smtClean="0"/>
              <a:t/>
            </a:r>
            <a:br>
              <a:rPr lang="en-US" sz="2800" dirty="0" smtClean="0"/>
            </a:br>
            <a:r>
              <a:rPr lang="en-US" sz="2800" b="1" dirty="0" smtClean="0"/>
              <a:t> </a:t>
            </a:r>
            <a:r>
              <a:rPr lang="en-US" sz="2800" dirty="0" smtClean="0">
                <a:solidFill>
                  <a:srgbClr val="C00000"/>
                </a:solidFill>
              </a:rPr>
              <a:t/>
            </a:r>
            <a:br>
              <a:rPr lang="en-US" sz="2800" dirty="0" smtClean="0">
                <a:solidFill>
                  <a:srgbClr val="C00000"/>
                </a:solidFill>
              </a:rPr>
            </a:br>
            <a:endParaRPr lang="ar-IQ" sz="280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rgbClr val="FF0000"/>
              </a:gs>
              <a:gs pos="25000">
                <a:srgbClr val="FF6633"/>
              </a:gs>
              <a:gs pos="50000">
                <a:srgbClr val="FFFF00"/>
              </a:gs>
              <a:gs pos="75000">
                <a:srgbClr val="01A78F"/>
              </a:gs>
              <a:gs pos="100000">
                <a:srgbClr val="3366FF"/>
              </a:gs>
            </a:gsLst>
            <a:path path="circle">
              <a:fillToRect l="100000" t="100000"/>
            </a:path>
            <a:tileRect r="-100000" b="-100000"/>
          </a:gradFill>
        </p:spPr>
        <p:txBody>
          <a:bodyPr>
            <a:noAutofit/>
          </a:bodyPr>
          <a:lstStyle/>
          <a:p>
            <a:pPr algn="r"/>
            <a:r>
              <a:rPr lang="ar-SA" sz="3600" b="1" dirty="0" smtClean="0"/>
              <a:t/>
            </a:r>
            <a:br>
              <a:rPr lang="ar-SA" sz="3600" b="1" dirty="0" smtClean="0"/>
            </a:br>
            <a:r>
              <a:rPr lang="ar-SA" sz="3600" b="1" dirty="0" smtClean="0"/>
              <a:t>                 الجهاز </a:t>
            </a:r>
            <a:r>
              <a:rPr lang="ar-SA" sz="3600" b="1" dirty="0"/>
              <a:t>التناسلي الأنثوي </a:t>
            </a:r>
            <a:r>
              <a:rPr lang="en-US" sz="3600" dirty="0"/>
              <a:t/>
            </a:r>
            <a:br>
              <a:rPr lang="en-US" sz="3600" dirty="0"/>
            </a:br>
            <a:r>
              <a:rPr lang="ar-SA" sz="3600" dirty="0"/>
              <a:t>الصفة التشريحية للأنثى:-</a:t>
            </a:r>
            <a:r>
              <a:rPr lang="en-US" sz="3600" dirty="0"/>
              <a:t/>
            </a:r>
            <a:br>
              <a:rPr lang="en-US" sz="3600" dirty="0"/>
            </a:br>
            <a:r>
              <a:rPr lang="ar-SA" sz="3600" dirty="0"/>
              <a:t>الجهاز التناسلي للبقرة يوفر نصف عدد الجينات لكل مولود عن طريق البيضة، وكذلك توفير البيئة المناسبة لتغذية الجنين النامي.</a:t>
            </a:r>
            <a:r>
              <a:rPr lang="en-US" sz="3600" dirty="0"/>
              <a:t/>
            </a:r>
            <a:br>
              <a:rPr lang="en-US" sz="3600" dirty="0"/>
            </a:br>
            <a:r>
              <a:rPr lang="ar-SA" sz="3600" dirty="0"/>
              <a:t>المبيض </a:t>
            </a:r>
            <a:r>
              <a:rPr lang="en-US" sz="3600" dirty="0"/>
              <a:t>Ovary</a:t>
            </a:r>
            <a:r>
              <a:rPr lang="ar-SA" sz="3600" dirty="0"/>
              <a:t> :- تُفرز مبايض البقرة </a:t>
            </a:r>
            <a:r>
              <a:rPr lang="ar-SA" sz="3600" dirty="0" err="1"/>
              <a:t>الهرمونات</a:t>
            </a:r>
            <a:r>
              <a:rPr lang="ar-SA" sz="3600" dirty="0"/>
              <a:t> والبويضات. يحتوي المبيض على بويضات مُحاطة بخلايا، تسم </a:t>
            </a:r>
            <a:r>
              <a:rPr lang="ar-SA" sz="3600" dirty="0" err="1"/>
              <a:t>الجريبات</a:t>
            </a:r>
            <a:r>
              <a:rPr lang="en-US" sz="3600" dirty="0"/>
              <a:t>Follicles</a:t>
            </a:r>
            <a:r>
              <a:rPr lang="ar-SA" sz="3600" dirty="0"/>
              <a:t> . في دورة الشبق، بالذات في الأيام الأخيرة قبل </a:t>
            </a:r>
            <a:r>
              <a:rPr lang="ar-SA" sz="3600" dirty="0" err="1"/>
              <a:t>الشياع</a:t>
            </a:r>
            <a:r>
              <a:rPr lang="ar-SA" sz="3600" dirty="0"/>
              <a:t>، يتضخم </a:t>
            </a:r>
            <a:r>
              <a:rPr lang="ar-SA" sz="3600" dirty="0" err="1"/>
              <a:t>الجُريب</a:t>
            </a:r>
            <a:r>
              <a:rPr lang="ar-SA" sz="3600" dirty="0"/>
              <a:t> بشكل ملحوظ. عادةً ما </a:t>
            </a:r>
            <a:r>
              <a:rPr lang="ar-SA" sz="3600" dirty="0" err="1"/>
              <a:t>ينفتق</a:t>
            </a:r>
            <a:r>
              <a:rPr lang="ar-SA" sz="3600" dirty="0"/>
              <a:t> </a:t>
            </a:r>
            <a:r>
              <a:rPr lang="ar-SA" sz="3600" dirty="0" err="1"/>
              <a:t>جُريب</a:t>
            </a:r>
            <a:r>
              <a:rPr lang="ar-SA" sz="3600" dirty="0"/>
              <a:t> واحد لتنزل منه بويضة. تنقسم الخلايا الموجود في موقع </a:t>
            </a:r>
            <a:r>
              <a:rPr lang="ar-SA" sz="3600" dirty="0" err="1"/>
              <a:t>التبويض</a:t>
            </a:r>
            <a:r>
              <a:rPr lang="ar-SA" sz="3600" dirty="0"/>
              <a:t> وتتكاثر بسرعة لينتُج عنها جسم مهم آخر في المبيض يُسمى الجسم الأصفر </a:t>
            </a:r>
            <a:r>
              <a:rPr lang="en-US" sz="3600" dirty="0"/>
              <a:t>Corpus </a:t>
            </a:r>
            <a:r>
              <a:rPr lang="en-US" sz="3600" dirty="0" err="1"/>
              <a:t>luteum</a:t>
            </a:r>
            <a:r>
              <a:rPr lang="en-US" sz="3600" dirty="0"/>
              <a:t> </a:t>
            </a:r>
            <a:r>
              <a:rPr lang="ar-SA" sz="3600" dirty="0"/>
              <a:t>.</a:t>
            </a:r>
            <a:r>
              <a:rPr lang="en-US" sz="3600" dirty="0"/>
              <a:t/>
            </a:r>
            <a:br>
              <a:rPr lang="en-US" sz="3600" dirty="0"/>
            </a:br>
            <a:endParaRPr lang="ar-IQ"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endParaRPr lang="ar-IQ" dirty="0"/>
          </a:p>
        </p:txBody>
      </p:sp>
      <p:pic>
        <p:nvPicPr>
          <p:cNvPr id="1026" name="Picture 2" descr="C:\Users\دكتور جلال\Desktop\New عرض تقديمي من Microsoft PowerPoint0002.jpg"/>
          <p:cNvPicPr>
            <a:picLocks noChangeAspect="1" noChangeArrowheads="1"/>
          </p:cNvPicPr>
          <p:nvPr/>
        </p:nvPicPr>
        <p:blipFill>
          <a:blip r:embed="rId2"/>
          <a:srcRect/>
          <a:stretch>
            <a:fillRect/>
          </a:stretch>
        </p:blipFill>
        <p:spPr bwMode="auto">
          <a:xfrm>
            <a:off x="0" y="0"/>
            <a:ext cx="9144000" cy="6858000"/>
          </a:xfrm>
          <a:prstGeom prst="rect">
            <a:avLst/>
          </a:prstGeom>
          <a:gradFill flip="none" rotWithShape="1">
            <a:gsLst>
              <a:gs pos="0">
                <a:srgbClr val="DDEBCF"/>
              </a:gs>
              <a:gs pos="50000">
                <a:srgbClr val="9CB86E"/>
              </a:gs>
              <a:gs pos="100000">
                <a:srgbClr val="156B13"/>
              </a:gs>
            </a:gsLst>
            <a:lin ang="8100000" scaled="1"/>
            <a:tileRect/>
          </a:grad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rgbClr val="C00000"/>
              </a:gs>
              <a:gs pos="50000">
                <a:srgbClr val="9CB86E"/>
              </a:gs>
              <a:gs pos="100000">
                <a:srgbClr val="156B13"/>
              </a:gs>
            </a:gsLst>
            <a:path path="shape">
              <a:fillToRect l="50000" t="50000" r="50000" b="50000"/>
            </a:path>
            <a:tileRect/>
          </a:gradFill>
        </p:spPr>
        <p:txBody>
          <a:bodyPr>
            <a:noAutofit/>
          </a:bodyPr>
          <a:lstStyle/>
          <a:p>
            <a:pPr algn="just"/>
            <a:r>
              <a:rPr lang="ar-SA" sz="3800" dirty="0" smtClean="0"/>
              <a:t/>
            </a:r>
            <a:br>
              <a:rPr lang="ar-SA" sz="3800" dirty="0" smtClean="0"/>
            </a:br>
            <a:r>
              <a:rPr lang="ar-SA" sz="3800" dirty="0" smtClean="0"/>
              <a:t>البوق </a:t>
            </a:r>
            <a:r>
              <a:rPr lang="en-US" sz="3800" dirty="0"/>
              <a:t>Oviduct</a:t>
            </a:r>
            <a:r>
              <a:rPr lang="ar-SA" sz="3800" dirty="0"/>
              <a:t>:- ينتهي الطرف </a:t>
            </a:r>
            <a:r>
              <a:rPr lang="ar-SA" sz="3800" dirty="0" err="1"/>
              <a:t>المبيضي</a:t>
            </a:r>
            <a:r>
              <a:rPr lang="ar-SA" sz="3800" dirty="0"/>
              <a:t> للبوق بتضخم على شكل قمعي </a:t>
            </a:r>
            <a:r>
              <a:rPr lang="ar-SA" sz="3800" dirty="0" err="1"/>
              <a:t>و</a:t>
            </a:r>
            <a:r>
              <a:rPr lang="ar-SA" sz="3800" dirty="0"/>
              <a:t> يُسمى القُمع </a:t>
            </a:r>
            <a:r>
              <a:rPr lang="en-US" sz="3800" dirty="0" err="1"/>
              <a:t>Infundibulum</a:t>
            </a:r>
            <a:r>
              <a:rPr lang="ar-SA" sz="3800" dirty="0"/>
              <a:t> . البويضة </a:t>
            </a:r>
            <a:r>
              <a:rPr lang="ar-SA" sz="3800" dirty="0" err="1"/>
              <a:t>المُفرزة</a:t>
            </a:r>
            <a:r>
              <a:rPr lang="ar-SA" sz="3800" dirty="0"/>
              <a:t> تدخل القُمع وتنتقل إلى أسفل البوق، بواسطة حركة أهداب الخلايا المُبطنة للبوق. يتم تلقيح البويضة في النصف الأعلى للبوق، وتبقى البويضة الملقحة أو </a:t>
            </a:r>
            <a:r>
              <a:rPr lang="ar-SA" sz="3800" dirty="0" err="1"/>
              <a:t>الزيجوت</a:t>
            </a:r>
            <a:r>
              <a:rPr lang="ar-SA" sz="3800" dirty="0"/>
              <a:t> </a:t>
            </a:r>
            <a:r>
              <a:rPr lang="en-US" sz="3800" dirty="0"/>
              <a:t>Zygote</a:t>
            </a:r>
            <a:r>
              <a:rPr lang="ar-SA" sz="3800" dirty="0"/>
              <a:t> في البوق لمدة 3 إلى 4 أيام. المنطقة الموصلة بين البوق والرحم </a:t>
            </a:r>
            <a:r>
              <a:rPr lang="en-US" sz="3800" dirty="0"/>
              <a:t>Uterus</a:t>
            </a:r>
            <a:r>
              <a:rPr lang="ar-SA" sz="3800" dirty="0"/>
              <a:t> تعمل على شكل صمّام. عادةً ما تدع البويضة الملقحة تدخل الرحم في اليوم الثالث أو الرابع بعد التلقيح. هذا التأخير في دخول البويضات إلى الرحم ضروري لأن الرحم ليس جاهزاً لاستقبال الجنين النامي إلاّ بعد اليوم الثالث أو الرابع بعد الشبق.</a:t>
            </a:r>
            <a:r>
              <a:rPr lang="en-US" sz="3800" dirty="0"/>
              <a:t/>
            </a:r>
            <a:br>
              <a:rPr lang="en-US" sz="3800" dirty="0"/>
            </a:br>
            <a:endParaRPr lang="ar-IQ" sz="3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chemeClr val="bg2">
                  <a:lumMod val="25000"/>
                </a:schemeClr>
              </a:gs>
              <a:gs pos="13000">
                <a:srgbClr val="BD922A"/>
              </a:gs>
              <a:gs pos="21001">
                <a:srgbClr val="BD922A"/>
              </a:gs>
              <a:gs pos="63000">
                <a:srgbClr val="FBE4AE"/>
              </a:gs>
              <a:gs pos="67000">
                <a:srgbClr val="BD922A"/>
              </a:gs>
              <a:gs pos="69000">
                <a:srgbClr val="835E17"/>
              </a:gs>
              <a:gs pos="82001">
                <a:srgbClr val="A28949"/>
              </a:gs>
              <a:gs pos="100000">
                <a:srgbClr val="FAE3B7"/>
              </a:gs>
            </a:gsLst>
            <a:path path="circle">
              <a:fillToRect l="50000" t="50000" r="50000" b="50000"/>
            </a:path>
            <a:tileRect/>
          </a:gradFill>
        </p:spPr>
        <p:txBody>
          <a:bodyPr>
            <a:noAutofit/>
          </a:bodyPr>
          <a:lstStyle/>
          <a:p>
            <a:pPr algn="just"/>
            <a:r>
              <a:rPr lang="ar-SA" sz="2800" dirty="0" smtClean="0"/>
              <a:t>الرحم </a:t>
            </a:r>
            <a:r>
              <a:rPr lang="en-US" sz="2800" dirty="0" smtClean="0"/>
              <a:t>Uterus</a:t>
            </a:r>
            <a:r>
              <a:rPr lang="ar-SA" sz="2800" dirty="0" smtClean="0"/>
              <a:t>:- في البقرة، يتكون الرحم من جسم </a:t>
            </a:r>
            <a:r>
              <a:rPr lang="ar-SA" sz="2800" dirty="0" err="1" smtClean="0"/>
              <a:t>و</a:t>
            </a:r>
            <a:r>
              <a:rPr lang="ar-SA" sz="2800" dirty="0" smtClean="0"/>
              <a:t> قرنين </a:t>
            </a:r>
            <a:r>
              <a:rPr lang="en-US" sz="2800" dirty="0" smtClean="0"/>
              <a:t>Horns</a:t>
            </a:r>
            <a:r>
              <a:rPr lang="ar-SA" sz="2800" dirty="0" smtClean="0"/>
              <a:t>. يعمل الرحم كقناة لنقل الحيوانات المنوية إلى البوق، وهو الموقع حيث يتم نمو الجنين واتصال المشيمة </a:t>
            </a:r>
            <a:r>
              <a:rPr lang="en-US" sz="2800" dirty="0" smtClean="0"/>
              <a:t>Placenta</a:t>
            </a:r>
            <a:r>
              <a:rPr lang="ar-SA" sz="2800" dirty="0" smtClean="0"/>
              <a:t>. الرحم عبارة عن عضو عضلي قادر على التوسُع ليحتوي الجنين النامي. كذلك فإن الرحم يعود لحالته الأولية </a:t>
            </a:r>
            <a:r>
              <a:rPr lang="en-US" sz="2800" dirty="0" err="1" smtClean="0"/>
              <a:t>Involute</a:t>
            </a:r>
            <a:r>
              <a:rPr lang="ar-SA" sz="2800" dirty="0" smtClean="0"/>
              <a:t> بعد مدة قصيرة من الولادة. الرباط العريض </a:t>
            </a:r>
            <a:r>
              <a:rPr lang="en-US" sz="2800" dirty="0" smtClean="0"/>
              <a:t>Broad ligament</a:t>
            </a:r>
            <a:r>
              <a:rPr lang="ar-SA" sz="2800" dirty="0" smtClean="0"/>
              <a:t> يُعلِق الرحم في التجويف </a:t>
            </a:r>
            <a:r>
              <a:rPr lang="ar-SA" sz="2800" dirty="0" err="1" smtClean="0"/>
              <a:t>الصِفاقي</a:t>
            </a:r>
            <a:r>
              <a:rPr lang="ar-SA" sz="2800" dirty="0" smtClean="0"/>
              <a:t> </a:t>
            </a:r>
            <a:r>
              <a:rPr lang="en-US" sz="2800" dirty="0" smtClean="0"/>
              <a:t>.</a:t>
            </a:r>
            <a:br>
              <a:rPr lang="en-US" sz="2800" dirty="0" smtClean="0"/>
            </a:br>
            <a:r>
              <a:rPr lang="en-US" sz="2800" dirty="0" smtClean="0"/>
              <a:t/>
            </a:r>
            <a:br>
              <a:rPr lang="en-US" sz="2800" dirty="0" smtClean="0"/>
            </a:br>
            <a:r>
              <a:rPr lang="ar-SA" sz="2800" dirty="0" smtClean="0"/>
              <a:t>الجزء الرئيس من جدار الرحم، عضل الرحم </a:t>
            </a:r>
            <a:r>
              <a:rPr lang="en-US" sz="2800" dirty="0" err="1" smtClean="0"/>
              <a:t>Myometrium</a:t>
            </a:r>
            <a:r>
              <a:rPr lang="ar-SA" sz="2800" dirty="0" smtClean="0"/>
              <a:t> ، يتكون من طبقات خلايا عضلية طولية وعرضية. هذه العضلات مسئولة عن انقباض الرحم </a:t>
            </a:r>
            <a:r>
              <a:rPr lang="en-US" sz="2800" dirty="0" smtClean="0"/>
              <a:t>Uterine contractions</a:t>
            </a:r>
            <a:r>
              <a:rPr lang="ar-SA" sz="2800" dirty="0" smtClean="0"/>
              <a:t> الضرورية لولادة العجل. كذلك تحتوي على غُدد تُفرز سوائل تختلف كميتها ونوعيتها في دورة الشبق. بالإضافة، هناك الكثير من الأماكن المُتخصصة تُسمى </a:t>
            </a:r>
            <a:r>
              <a:rPr lang="ar-SA" sz="2800" dirty="0" err="1" smtClean="0"/>
              <a:t>اللُحيمات</a:t>
            </a:r>
            <a:r>
              <a:rPr lang="ar-SA" sz="2800" dirty="0" smtClean="0"/>
              <a:t> </a:t>
            </a:r>
            <a:r>
              <a:rPr lang="en-US" sz="2800" dirty="0" err="1" smtClean="0"/>
              <a:t>Caruncles</a:t>
            </a:r>
            <a:r>
              <a:rPr lang="ar-SA" sz="2800" dirty="0" smtClean="0"/>
              <a:t>، أو </a:t>
            </a:r>
            <a:r>
              <a:rPr lang="ar-SA" sz="2800" dirty="0" err="1" smtClean="0"/>
              <a:t>الفِلقات</a:t>
            </a:r>
            <a:r>
              <a:rPr lang="ar-SA" sz="2800" dirty="0" smtClean="0"/>
              <a:t> </a:t>
            </a:r>
            <a:r>
              <a:rPr lang="ar-SA" sz="2800" dirty="0" err="1" smtClean="0"/>
              <a:t>الأُمومية</a:t>
            </a:r>
            <a:r>
              <a:rPr lang="ar-SA" sz="2800" dirty="0" smtClean="0"/>
              <a:t> </a:t>
            </a:r>
            <a:r>
              <a:rPr lang="en-US" sz="2800" dirty="0" smtClean="0"/>
              <a:t>Maternal cotyledons</a:t>
            </a:r>
            <a:r>
              <a:rPr lang="ar-SA" sz="2800" dirty="0" smtClean="0"/>
              <a:t> ، والتي ترتفع قليلاً عن سطح عضل الرحم المحيط </a:t>
            </a:r>
            <a:r>
              <a:rPr lang="ar-SA" sz="2800" dirty="0" err="1" smtClean="0"/>
              <a:t>بها</a:t>
            </a:r>
            <a:r>
              <a:rPr lang="ar-SA" sz="2800" dirty="0" smtClean="0"/>
              <a:t>. في فترة الحمل، النسيج </a:t>
            </a:r>
            <a:r>
              <a:rPr lang="ar-SA" sz="2800" dirty="0" err="1" smtClean="0"/>
              <a:t>الطلائية</a:t>
            </a:r>
            <a:r>
              <a:rPr lang="ar-SA" sz="2800" dirty="0" smtClean="0"/>
              <a:t> للرحم </a:t>
            </a:r>
            <a:r>
              <a:rPr lang="en-US" sz="2800" dirty="0" smtClean="0"/>
              <a:t>Uterine epithelium</a:t>
            </a:r>
            <a:r>
              <a:rPr lang="ar-SA" sz="2800" dirty="0" smtClean="0"/>
              <a:t> يلتصق بالأنسجة الجنينية </a:t>
            </a:r>
            <a:r>
              <a:rPr lang="en-US" sz="2800" dirty="0" smtClean="0"/>
              <a:t>Fetal membranes</a:t>
            </a:r>
            <a:r>
              <a:rPr lang="ar-SA" sz="2800" dirty="0" smtClean="0"/>
              <a:t> عند </a:t>
            </a:r>
            <a:r>
              <a:rPr lang="ar-SA" sz="2800" dirty="0" err="1" smtClean="0"/>
              <a:t>اللُحيمات</a:t>
            </a:r>
            <a:r>
              <a:rPr lang="ar-SA" sz="2800" dirty="0" smtClean="0"/>
              <a:t> لِتُكون المشيمة.</a:t>
            </a:r>
            <a:r>
              <a:rPr lang="en-US" sz="2800" dirty="0" smtClean="0"/>
              <a:t/>
            </a:r>
            <a:br>
              <a:rPr lang="en-US" sz="2800" dirty="0" smtClean="0"/>
            </a:br>
            <a:endParaRPr lang="ar-IQ"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rgbClr val="FF0000"/>
              </a:gs>
              <a:gs pos="30000">
                <a:srgbClr val="D49E6C"/>
              </a:gs>
              <a:gs pos="70000">
                <a:srgbClr val="A65528"/>
              </a:gs>
              <a:gs pos="100000">
                <a:srgbClr val="663012"/>
              </a:gs>
            </a:gsLst>
            <a:path path="circle">
              <a:fillToRect l="50000" t="50000" r="50000" b="50000"/>
            </a:path>
            <a:tileRect/>
          </a:gradFill>
        </p:spPr>
        <p:txBody>
          <a:bodyPr>
            <a:noAutofit/>
          </a:bodyPr>
          <a:lstStyle/>
          <a:p>
            <a:pPr algn="just"/>
            <a:r>
              <a:rPr lang="ar-SA" sz="2800" dirty="0" smtClean="0"/>
              <a:t>عنق الرحم </a:t>
            </a:r>
            <a:r>
              <a:rPr lang="en-US" sz="2800" dirty="0" smtClean="0"/>
              <a:t>Cervix</a:t>
            </a:r>
            <a:r>
              <a:rPr lang="ar-SA" sz="2800" dirty="0" smtClean="0"/>
              <a:t> :- عنق الرحم يمتد من الرحم إلى المهبل. يتكون عنق الرحم من طيّات </a:t>
            </a:r>
            <a:r>
              <a:rPr lang="en-US" sz="2800" dirty="0" smtClean="0"/>
              <a:t>Folds</a:t>
            </a:r>
            <a:r>
              <a:rPr lang="ar-SA" sz="2800" dirty="0" smtClean="0"/>
              <a:t> عضلية سميكة ومُحكمة السداد وتساعد على حماية الرحم من الجراثيم الضارة والموجودة بكثرة في المهبل. العضلات حول عنق الرحم تسترخي في وقت الشبق وعند الولادة. الخلايا المُبطنة لعنق الرحم تُفرز مادة مُخاطية وتكون أكثر إفرازاً في فترة الشبق. في فترة الحمل، تكون هناك سُدادة من المادة المُخاطية تُغلق الرحم من جهة المهبل.</a:t>
            </a:r>
            <a:r>
              <a:rPr lang="en-US" sz="2800" dirty="0" smtClean="0"/>
              <a:t/>
            </a:r>
            <a:br>
              <a:rPr lang="en-US" sz="2800" dirty="0" smtClean="0"/>
            </a:br>
            <a:r>
              <a:rPr lang="ar-SA" sz="2800" dirty="0" smtClean="0"/>
              <a:t>المهبل </a:t>
            </a:r>
            <a:r>
              <a:rPr lang="en-US" sz="2800" dirty="0" smtClean="0"/>
              <a:t>Vagina</a:t>
            </a:r>
            <a:r>
              <a:rPr lang="ar-SA" sz="2800" dirty="0" smtClean="0"/>
              <a:t>:- يُوصل المهبل عنق الرحم بالفتحة التناسلية الخارجية أو الفرج </a:t>
            </a:r>
            <a:r>
              <a:rPr lang="en-US" sz="2800" dirty="0" smtClean="0"/>
              <a:t>Vulva</a:t>
            </a:r>
            <a:r>
              <a:rPr lang="ar-SA" sz="2800" dirty="0" smtClean="0"/>
              <a:t>، وهو المكان لإنزال المني في فترة التزاوج الطبيعي </a:t>
            </a:r>
            <a:r>
              <a:rPr lang="en-US" sz="2800" dirty="0" smtClean="0"/>
              <a:t>Natural mating</a:t>
            </a:r>
            <a:r>
              <a:rPr lang="ar-SA" sz="2800" dirty="0" smtClean="0"/>
              <a:t>. مع أن هناك خلايا مُبطنة للفتحة التناسلية الخارجية والتي تُفرز سائل مُخاطي والذي يعمل على تنظيف الفرج من البكتيريا، العديد من الأمراض تبقى في المهبل وربما أدّت إلى التهاب المهبل </a:t>
            </a:r>
            <a:r>
              <a:rPr lang="en-US" sz="2800" dirty="0" err="1" smtClean="0"/>
              <a:t>Vaginitis</a:t>
            </a:r>
            <a:r>
              <a:rPr lang="ar-SA" sz="2800" dirty="0" smtClean="0"/>
              <a:t>.</a:t>
            </a:r>
            <a:r>
              <a:rPr lang="en-US" sz="2800" dirty="0" smtClean="0"/>
              <a:t/>
            </a:r>
            <a:br>
              <a:rPr lang="en-US" sz="2800" dirty="0" smtClean="0"/>
            </a:br>
            <a:r>
              <a:rPr lang="ar-SA" sz="2800" dirty="0" smtClean="0"/>
              <a:t>الفرج أو الفتحة التناسلية الخارجية </a:t>
            </a:r>
            <a:r>
              <a:rPr lang="en-US" sz="2800" dirty="0" smtClean="0"/>
              <a:t>Vulva</a:t>
            </a:r>
            <a:r>
              <a:rPr lang="ar-SA" sz="2800" dirty="0" smtClean="0"/>
              <a:t>:- تقع الفتحة التناسلية الخارجية بين المهبل وخارج البقرة. تشمل الفتحة التناسلية الخارجية الدِهليز </a:t>
            </a:r>
            <a:r>
              <a:rPr lang="en-US" sz="2800" dirty="0" smtClean="0"/>
              <a:t>Vestibule</a:t>
            </a:r>
            <a:r>
              <a:rPr lang="ar-SA" sz="2800" dirty="0" smtClean="0"/>
              <a:t>، </a:t>
            </a:r>
            <a:r>
              <a:rPr lang="ar-SA" sz="2800" dirty="0" err="1" smtClean="0"/>
              <a:t>و</a:t>
            </a:r>
            <a:r>
              <a:rPr lang="ar-SA" sz="2800" dirty="0" smtClean="0"/>
              <a:t> </a:t>
            </a:r>
            <a:r>
              <a:rPr lang="ar-SA" sz="2800" dirty="0" err="1" smtClean="0"/>
              <a:t>رتوج</a:t>
            </a:r>
            <a:r>
              <a:rPr lang="ar-SA" sz="2800" dirty="0" smtClean="0"/>
              <a:t> ما تحت </a:t>
            </a:r>
            <a:r>
              <a:rPr lang="ar-SA" sz="2800" dirty="0" err="1" smtClean="0"/>
              <a:t>الإحليل</a:t>
            </a:r>
            <a:r>
              <a:rPr lang="ar-SA" sz="2800" dirty="0" smtClean="0"/>
              <a:t> </a:t>
            </a:r>
            <a:r>
              <a:rPr lang="en-US" sz="2800" dirty="0" err="1" smtClean="0"/>
              <a:t>Suburethral</a:t>
            </a:r>
            <a:r>
              <a:rPr lang="en-US" sz="2800" dirty="0" smtClean="0"/>
              <a:t> </a:t>
            </a:r>
            <a:r>
              <a:rPr lang="en-US" sz="2800" dirty="0" err="1" smtClean="0"/>
              <a:t>diverticulum</a:t>
            </a:r>
            <a:r>
              <a:rPr lang="ar-SA" sz="2800" dirty="0" smtClean="0"/>
              <a:t>، وهو عبارة عن جيب مُغلق على قاع المهبل.</a:t>
            </a:r>
            <a:r>
              <a:rPr lang="en-US" sz="2800" dirty="0" smtClean="0"/>
              <a:t/>
            </a:r>
            <a:br>
              <a:rPr lang="en-US" sz="2800" dirty="0" smtClean="0"/>
            </a:br>
            <a:endParaRPr lang="ar-IQ"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chemeClr val="accent6">
                  <a:lumMod val="75000"/>
                </a:schemeClr>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circle">
              <a:fillToRect l="100000" b="100000"/>
            </a:path>
            <a:tileRect t="-100000" r="-100000"/>
          </a:gradFill>
        </p:spPr>
        <p:txBody>
          <a:bodyPr>
            <a:noAutofit/>
          </a:bodyPr>
          <a:lstStyle/>
          <a:p>
            <a:pPr algn="r"/>
            <a:r>
              <a:rPr lang="ar-SA" sz="2400" dirty="0" smtClean="0"/>
              <a:t>البُلوغ </a:t>
            </a:r>
            <a:r>
              <a:rPr lang="en-US" sz="2400" dirty="0" smtClean="0"/>
              <a:t>Puberty</a:t>
            </a:r>
            <a:r>
              <a:rPr lang="ar-SA" sz="2400" dirty="0" smtClean="0"/>
              <a:t>:- البلوغ هو الفترة التي تكون فيها القنوات التناسلية الواصفات الجنسية الثانوية قد بدأت لتأخذ شكلها الجديد في مرحلة النضج. قبل حدوث البلوغ، تنمو القناة التناسلية للعجلة نسبياً مع نمو الجسم. في عمر 10 شهور، يتوقف النمو السريع للقناة التناسلية، وهذه الحالة ربما هي علامة توقف مرحلة البلوغ.</a:t>
            </a:r>
            <a:r>
              <a:rPr lang="en-US" sz="2400" dirty="0" smtClean="0"/>
              <a:t/>
            </a:r>
            <a:br>
              <a:rPr lang="en-US" sz="2400" dirty="0" smtClean="0"/>
            </a:br>
            <a:r>
              <a:rPr lang="ar-SA" sz="2400" dirty="0" smtClean="0"/>
              <a:t>بالإضافة إلى النمو السريع في القناة التناسلية، هناك الكثير من التغيرات التي تحث في المبيض. عند الولادة، تحتوي المبايض على كل البويضات لعمر الحيوان. </a:t>
            </a:r>
            <a:r>
              <a:rPr lang="ar-SA" sz="2400" dirty="0" err="1" smtClean="0"/>
              <a:t>الجريبات</a:t>
            </a:r>
            <a:r>
              <a:rPr lang="ar-SA" sz="2400" dirty="0" smtClean="0"/>
              <a:t> البيضاوية والتي تحتوي على سائل </a:t>
            </a:r>
            <a:r>
              <a:rPr lang="en-US" sz="2400" dirty="0" smtClean="0"/>
              <a:t>Vesicular follicles (fluid filled</a:t>
            </a:r>
            <a:r>
              <a:rPr lang="ar-SA" sz="2400" dirty="0" smtClean="0"/>
              <a:t>) تبدأ بالظهور في عمر شهر واحد، ولكن دورات الشبق، </a:t>
            </a:r>
            <a:r>
              <a:rPr lang="ar-SA" sz="2400" dirty="0" err="1" smtClean="0"/>
              <a:t>التبويض</a:t>
            </a:r>
            <a:r>
              <a:rPr lang="ar-SA" sz="2400" dirty="0" smtClean="0"/>
              <a:t> وحدوث الجسم الأصفر، كلها لا تظهر إلاّ في العجلات مابين 5 إلى 11 شهراً من عمرها. تصل الإناث إلى عمر البلوغ قبل الذكور؛ مقارنةً مع الجو المعتدل، الجو البارد تأخُر عمر البلوغ. كلما تحسن مستوى التغذية، تحدث دورة الشبق الأولى في عمر أقل. </a:t>
            </a:r>
            <a:r>
              <a:rPr lang="en-US" sz="2400" dirty="0" smtClean="0"/>
              <a:t/>
            </a:r>
            <a:br>
              <a:rPr lang="en-US" sz="2400" dirty="0" smtClean="0"/>
            </a:br>
            <a:r>
              <a:rPr lang="ar-SA" sz="2400" dirty="0" smtClean="0"/>
              <a:t>تحدث عملية البلوغ في العجلات كنتيجة للتفاعل مابين </a:t>
            </a:r>
            <a:r>
              <a:rPr lang="ar-SA" sz="2400" dirty="0" err="1" smtClean="0"/>
              <a:t>الهرمونات</a:t>
            </a:r>
            <a:r>
              <a:rPr lang="ar-SA" sz="2400" dirty="0" smtClean="0"/>
              <a:t> </a:t>
            </a:r>
            <a:r>
              <a:rPr lang="ar-SA" sz="2400" dirty="0" err="1" smtClean="0"/>
              <a:t>المُفرزة</a:t>
            </a:r>
            <a:r>
              <a:rPr lang="ar-SA" sz="2400" dirty="0" smtClean="0"/>
              <a:t> من غدة تحت المهاد </a:t>
            </a:r>
            <a:r>
              <a:rPr lang="en-US" sz="2400" dirty="0" smtClean="0"/>
              <a:t>Hypothalamus</a:t>
            </a:r>
            <a:r>
              <a:rPr lang="ar-SA" sz="2400" dirty="0" smtClean="0"/>
              <a:t>، الغدة النخامية </a:t>
            </a:r>
            <a:r>
              <a:rPr lang="en-US" sz="2400" dirty="0" smtClean="0"/>
              <a:t>Anterior pituitary</a:t>
            </a:r>
            <a:r>
              <a:rPr lang="ar-SA" sz="2400" dirty="0" smtClean="0"/>
              <a:t>، والمبايض. الهرمون الرئيس يبدو أنه الهرمون الحاث على </a:t>
            </a:r>
            <a:r>
              <a:rPr lang="ar-SA" sz="2400" dirty="0" err="1" smtClean="0"/>
              <a:t>التبويض</a:t>
            </a:r>
            <a:r>
              <a:rPr lang="ar-SA" sz="2400" dirty="0" smtClean="0"/>
              <a:t> </a:t>
            </a:r>
            <a:r>
              <a:rPr lang="en-US" sz="2400" dirty="0" smtClean="0"/>
              <a:t>Luteinizing hormone</a:t>
            </a:r>
            <a:r>
              <a:rPr lang="ar-SA" sz="2400" dirty="0" smtClean="0"/>
              <a:t> ، والسبب أن هذا الهرمون يزداد بنسبة عالية عند فترة الشبق الأولى، وحقن هرمون </a:t>
            </a:r>
            <a:r>
              <a:rPr lang="en-US" sz="2400" dirty="0" smtClean="0"/>
              <a:t>LH</a:t>
            </a:r>
            <a:r>
              <a:rPr lang="ar-SA" sz="2400" dirty="0" smtClean="0"/>
              <a:t> في فئران غير بالغة يُحدث البلوغ فيها في عمر أقل من الطبيعي.</a:t>
            </a:r>
            <a:r>
              <a:rPr lang="en-US" sz="2400" dirty="0" smtClean="0"/>
              <a:t/>
            </a:r>
            <a:br>
              <a:rPr lang="en-US" sz="2400" dirty="0" smtClean="0"/>
            </a:br>
            <a:endParaRPr lang="ar-IQ"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chemeClr val="tx2">
                  <a:lumMod val="60000"/>
                  <a:lumOff val="40000"/>
                </a:schemeClr>
              </a:gs>
              <a:gs pos="30000">
                <a:srgbClr val="66008F"/>
              </a:gs>
              <a:gs pos="64999">
                <a:srgbClr val="BA0066"/>
              </a:gs>
              <a:gs pos="89999">
                <a:srgbClr val="FF0000"/>
              </a:gs>
              <a:gs pos="100000">
                <a:srgbClr val="FF8200"/>
              </a:gs>
            </a:gsLst>
            <a:path path="circle">
              <a:fillToRect l="50000" t="50000" r="50000" b="50000"/>
            </a:path>
            <a:tileRect/>
          </a:gradFill>
        </p:spPr>
        <p:txBody>
          <a:bodyPr>
            <a:noAutofit/>
          </a:bodyPr>
          <a:lstStyle/>
          <a:p>
            <a:r>
              <a:rPr lang="ar-SA" sz="4000" dirty="0" smtClean="0">
                <a:solidFill>
                  <a:srgbClr val="FFFF00"/>
                </a:solidFill>
              </a:rPr>
              <a:t>دورة الشبق </a:t>
            </a:r>
            <a:r>
              <a:rPr lang="ar-SA" sz="4000" dirty="0" err="1" smtClean="0">
                <a:solidFill>
                  <a:srgbClr val="FFFF00"/>
                </a:solidFill>
              </a:rPr>
              <a:t>والتبويض</a:t>
            </a:r>
            <a:r>
              <a:rPr lang="ar-SA" sz="4000" dirty="0" smtClean="0">
                <a:solidFill>
                  <a:srgbClr val="FFFF00"/>
                </a:solidFill>
              </a:rPr>
              <a:t>:- تواتر السلوك الجنسي في الأبقار يظهر عند البلوغ ويستمر على فترات منظمة طوال العام حتى الإخصاب. الفترة من بداية القبول الجنسي في الشبق حتى بداية فترة الشبق التالية تُسمى دورة الشبق. في عجلات الحليب، متوسط دورة الشبق هي 20، وفي الأبقار هي حوالي 21 أيام.</a:t>
            </a:r>
            <a:r>
              <a:rPr lang="en-US" sz="4000" dirty="0" smtClean="0">
                <a:solidFill>
                  <a:srgbClr val="FFFF00"/>
                </a:solidFill>
              </a:rPr>
              <a:t/>
            </a:r>
            <a:br>
              <a:rPr lang="en-US" sz="4000" dirty="0" smtClean="0">
                <a:solidFill>
                  <a:srgbClr val="FFFF00"/>
                </a:solidFill>
              </a:rPr>
            </a:br>
            <a:endParaRPr lang="ar-IQ" sz="4000"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gradFill flip="none" rotWithShape="1">
            <a:gsLst>
              <a:gs pos="0">
                <a:srgbClr val="0070C0"/>
              </a:gs>
              <a:gs pos="39999">
                <a:srgbClr val="0A128C"/>
              </a:gs>
              <a:gs pos="70000">
                <a:srgbClr val="181CC7"/>
              </a:gs>
              <a:gs pos="88000">
                <a:srgbClr val="7005D4"/>
              </a:gs>
              <a:gs pos="100000">
                <a:srgbClr val="8C3D91"/>
              </a:gs>
            </a:gsLst>
            <a:path path="circle">
              <a:fillToRect l="100000" t="100000"/>
            </a:path>
            <a:tileRect r="-100000" b="-100000"/>
          </a:gradFill>
        </p:spPr>
        <p:txBody>
          <a:bodyPr>
            <a:noAutofit/>
          </a:bodyPr>
          <a:lstStyle/>
          <a:p>
            <a:pPr algn="just"/>
            <a:r>
              <a:rPr lang="ar-SA" sz="2800" dirty="0" smtClean="0">
                <a:solidFill>
                  <a:schemeClr val="bg1"/>
                </a:solidFill>
              </a:rPr>
              <a:t>نمو الغُدد كذلك يختلف في دورة الشبق. الغُدد الرحمية </a:t>
            </a:r>
            <a:r>
              <a:rPr lang="en-US" sz="2800" dirty="0" smtClean="0">
                <a:solidFill>
                  <a:schemeClr val="bg1"/>
                </a:solidFill>
              </a:rPr>
              <a:t>Uterine glands</a:t>
            </a:r>
            <a:r>
              <a:rPr lang="ar-SA" sz="2800" dirty="0" smtClean="0">
                <a:solidFill>
                  <a:schemeClr val="bg1"/>
                </a:solidFill>
              </a:rPr>
              <a:t> تكون مستقيمة في فترة الشبق، ولكن بعد يومين، هذه الغُدد تنمو بشكل واضح وتبدأ بإفراز سائل كثيف يُسمى النسيج المُنَمِي </a:t>
            </a:r>
            <a:r>
              <a:rPr lang="en-US" sz="2800" dirty="0" err="1" smtClean="0">
                <a:solidFill>
                  <a:schemeClr val="bg1"/>
                </a:solidFill>
              </a:rPr>
              <a:t>Histotroph</a:t>
            </a:r>
            <a:r>
              <a:rPr lang="ar-SA" sz="2800" dirty="0" smtClean="0">
                <a:solidFill>
                  <a:schemeClr val="bg1"/>
                </a:solidFill>
              </a:rPr>
              <a:t> أو يُسمى الحليب الرحمي </a:t>
            </a:r>
            <a:r>
              <a:rPr lang="en-US" sz="2800" dirty="0" smtClean="0">
                <a:solidFill>
                  <a:schemeClr val="bg1"/>
                </a:solidFill>
              </a:rPr>
              <a:t>Uterine milk</a:t>
            </a:r>
            <a:r>
              <a:rPr lang="ar-SA" sz="2800" dirty="0" smtClean="0">
                <a:solidFill>
                  <a:schemeClr val="bg1"/>
                </a:solidFill>
              </a:rPr>
              <a:t>. هذه الإفرازات لها قُدرة كابحة للجراثيم </a:t>
            </a:r>
            <a:r>
              <a:rPr lang="en-US" sz="2800" dirty="0" err="1" smtClean="0">
                <a:solidFill>
                  <a:schemeClr val="bg1"/>
                </a:solidFill>
              </a:rPr>
              <a:t>Bacteriostatic</a:t>
            </a:r>
            <a:r>
              <a:rPr lang="ar-SA" sz="2800" dirty="0" smtClean="0">
                <a:solidFill>
                  <a:schemeClr val="bg1"/>
                </a:solidFill>
              </a:rPr>
              <a:t> وتُغذي البويضة المُخصبة حديثاً قبل الارتكاز في الرحم عند </a:t>
            </a:r>
            <a:r>
              <a:rPr lang="ar-SA" sz="2800" dirty="0" err="1" smtClean="0">
                <a:solidFill>
                  <a:schemeClr val="bg1"/>
                </a:solidFill>
              </a:rPr>
              <a:t>اللُحَيمات</a:t>
            </a:r>
            <a:r>
              <a:rPr lang="ar-SA" sz="2800" dirty="0" smtClean="0">
                <a:solidFill>
                  <a:schemeClr val="bg1"/>
                </a:solidFill>
              </a:rPr>
              <a:t> </a:t>
            </a:r>
            <a:r>
              <a:rPr lang="en-US" sz="2800" dirty="0" err="1" smtClean="0">
                <a:solidFill>
                  <a:schemeClr val="bg1"/>
                </a:solidFill>
              </a:rPr>
              <a:t>Caruncles</a:t>
            </a:r>
            <a:r>
              <a:rPr lang="ar-SA" sz="2800" dirty="0" smtClean="0">
                <a:solidFill>
                  <a:schemeClr val="bg1"/>
                </a:solidFill>
              </a:rPr>
              <a:t>. تحت تأثير </a:t>
            </a:r>
            <a:r>
              <a:rPr lang="ar-SA" sz="2800" dirty="0" err="1" smtClean="0">
                <a:solidFill>
                  <a:schemeClr val="bg1"/>
                </a:solidFill>
              </a:rPr>
              <a:t>البروجسترون</a:t>
            </a:r>
            <a:r>
              <a:rPr lang="ar-SA" sz="2800" dirty="0" smtClean="0">
                <a:solidFill>
                  <a:schemeClr val="bg1"/>
                </a:solidFill>
              </a:rPr>
              <a:t>، تصل الغُدد الرحمية إلى حجمها الأقصى في اليوم الثاني عشر من الدورة، والذي يتزامن مع الارتفاع الأقصى لخلايا بطانة الرحم. إذا لم يحدث إخصاب، تبدأ الغدد بالضمور في اليوم الخامس عشر.</a:t>
            </a:r>
            <a:r>
              <a:rPr lang="en-US" sz="2800" dirty="0" smtClean="0">
                <a:solidFill>
                  <a:schemeClr val="bg1"/>
                </a:solidFill>
              </a:rPr>
              <a:t/>
            </a:r>
            <a:br>
              <a:rPr lang="en-US" sz="2800" dirty="0" smtClean="0">
                <a:solidFill>
                  <a:schemeClr val="bg1"/>
                </a:solidFill>
              </a:rPr>
            </a:br>
            <a:r>
              <a:rPr lang="ar-SA" sz="2800" dirty="0" smtClean="0">
                <a:solidFill>
                  <a:schemeClr val="bg1"/>
                </a:solidFill>
              </a:rPr>
              <a:t>مباشرةً قبل وخلال فترة الشبق، ونتيجة لتأثير </a:t>
            </a:r>
            <a:r>
              <a:rPr lang="ar-SA" sz="2800" dirty="0" err="1" smtClean="0">
                <a:solidFill>
                  <a:schemeClr val="bg1"/>
                </a:solidFill>
              </a:rPr>
              <a:t>الإستروجين</a:t>
            </a:r>
            <a:r>
              <a:rPr lang="ar-SA" sz="2800" dirty="0" smtClean="0">
                <a:solidFill>
                  <a:schemeClr val="bg1"/>
                </a:solidFill>
              </a:rPr>
              <a:t>، تحدث عملية احتباس </a:t>
            </a:r>
            <a:r>
              <a:rPr lang="en-US" sz="2800" dirty="0" smtClean="0">
                <a:solidFill>
                  <a:schemeClr val="bg1"/>
                </a:solidFill>
              </a:rPr>
              <a:t>retention</a:t>
            </a:r>
            <a:r>
              <a:rPr lang="ar-SA" sz="2800" dirty="0" smtClean="0">
                <a:solidFill>
                  <a:schemeClr val="bg1"/>
                </a:solidFill>
              </a:rPr>
              <a:t> للماء وتسمى </a:t>
            </a:r>
            <a:r>
              <a:rPr lang="ar-SA" sz="2800" dirty="0" err="1" smtClean="0">
                <a:solidFill>
                  <a:schemeClr val="bg1"/>
                </a:solidFill>
              </a:rPr>
              <a:t>الوَذَمَه</a:t>
            </a:r>
            <a:r>
              <a:rPr lang="ar-SA" sz="2800" dirty="0" smtClean="0">
                <a:solidFill>
                  <a:schemeClr val="bg1"/>
                </a:solidFill>
              </a:rPr>
              <a:t> </a:t>
            </a:r>
            <a:r>
              <a:rPr lang="en-US" sz="2800" dirty="0" smtClean="0">
                <a:solidFill>
                  <a:schemeClr val="bg1"/>
                </a:solidFill>
              </a:rPr>
              <a:t>Edema</a:t>
            </a:r>
            <a:r>
              <a:rPr lang="ar-SA" sz="2800" dirty="0" smtClean="0">
                <a:solidFill>
                  <a:schemeClr val="bg1"/>
                </a:solidFill>
              </a:rPr>
              <a:t> . زيادة الأوعية الدموية </a:t>
            </a:r>
            <a:r>
              <a:rPr lang="en-US" sz="2800" dirty="0" err="1" smtClean="0">
                <a:solidFill>
                  <a:schemeClr val="bg1"/>
                </a:solidFill>
              </a:rPr>
              <a:t>Vascularity</a:t>
            </a:r>
            <a:r>
              <a:rPr lang="ar-SA" sz="2800" dirty="0" smtClean="0">
                <a:solidFill>
                  <a:schemeClr val="bg1"/>
                </a:solidFill>
              </a:rPr>
              <a:t> </a:t>
            </a:r>
            <a:r>
              <a:rPr lang="ar-SA" sz="2800" dirty="0" err="1" smtClean="0">
                <a:solidFill>
                  <a:schemeClr val="bg1"/>
                </a:solidFill>
              </a:rPr>
              <a:t>وارتِشاح</a:t>
            </a:r>
            <a:r>
              <a:rPr lang="ar-SA" sz="2800" dirty="0" smtClean="0">
                <a:solidFill>
                  <a:schemeClr val="bg1"/>
                </a:solidFill>
              </a:rPr>
              <a:t> </a:t>
            </a:r>
            <a:r>
              <a:rPr lang="en-US" sz="2800" dirty="0" smtClean="0">
                <a:solidFill>
                  <a:schemeClr val="bg1"/>
                </a:solidFill>
              </a:rPr>
              <a:t>Infiltration</a:t>
            </a:r>
            <a:r>
              <a:rPr lang="ar-SA" sz="2800" dirty="0" smtClean="0">
                <a:solidFill>
                  <a:schemeClr val="bg1"/>
                </a:solidFill>
              </a:rPr>
              <a:t> للكُريّات البيضاء </a:t>
            </a:r>
            <a:r>
              <a:rPr lang="en-US" sz="2800" dirty="0" smtClean="0">
                <a:solidFill>
                  <a:schemeClr val="bg1"/>
                </a:solidFill>
              </a:rPr>
              <a:t>Leukocytes</a:t>
            </a:r>
            <a:r>
              <a:rPr lang="ar-SA" sz="2800" dirty="0" smtClean="0">
                <a:solidFill>
                  <a:schemeClr val="bg1"/>
                </a:solidFill>
              </a:rPr>
              <a:t> في سَدَى </a:t>
            </a:r>
            <a:r>
              <a:rPr lang="en-US" sz="2800" dirty="0" err="1" smtClean="0">
                <a:solidFill>
                  <a:schemeClr val="bg1"/>
                </a:solidFill>
              </a:rPr>
              <a:t>Stroma</a:t>
            </a:r>
            <a:r>
              <a:rPr lang="ar-SA" sz="2800" dirty="0" smtClean="0">
                <a:solidFill>
                  <a:schemeClr val="bg1"/>
                </a:solidFill>
              </a:rPr>
              <a:t> و تجويف </a:t>
            </a:r>
            <a:r>
              <a:rPr lang="en-US" sz="2800" dirty="0" smtClean="0">
                <a:solidFill>
                  <a:schemeClr val="bg1"/>
                </a:solidFill>
              </a:rPr>
              <a:t>Lumen</a:t>
            </a:r>
            <a:r>
              <a:rPr lang="ar-SA" sz="2800" dirty="0" smtClean="0">
                <a:solidFill>
                  <a:schemeClr val="bg1"/>
                </a:solidFill>
              </a:rPr>
              <a:t> الرحم. مع بداية فترة الجسم الأصفر، عملية احتباس الماء تقل ولكن زيادة الأوعية الدموية تبقى حتى الفترة الأخيرة من الجسم الأصفر. إن زيادة كمية الدم ربما تحتاجها خلايا الرحم لإفراز الحليب الرحمي.</a:t>
            </a:r>
            <a:r>
              <a:rPr lang="en-US" sz="2800" dirty="0" smtClean="0">
                <a:solidFill>
                  <a:schemeClr val="bg1"/>
                </a:solidFill>
              </a:rPr>
              <a:t/>
            </a:r>
            <a:br>
              <a:rPr lang="en-US" sz="2800" dirty="0" smtClean="0">
                <a:solidFill>
                  <a:schemeClr val="bg1"/>
                </a:solidFill>
              </a:rPr>
            </a:br>
            <a:endParaRPr lang="ar-IQ" sz="2800" dirty="0">
              <a:solidFill>
                <a:schemeClr val="bg1"/>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491</Words>
  <Application>Microsoft Office PowerPoint</Application>
  <PresentationFormat>عرض على الشاشة (3:4)‏</PresentationFormat>
  <Paragraphs>16</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سمة Office</vt:lpstr>
      <vt:lpstr>الجهاز التناسلي الأنثوي والذكري في الأبقار </vt:lpstr>
      <vt:lpstr>                  الجهاز التناسلي الأنثوي  الصفة التشريحية للأنثى:- الجهاز التناسلي للبقرة يوفر نصف عدد الجينات لكل مولود عن طريق البيضة، وكذلك توفير البيئة المناسبة لتغذية الجنين النامي. المبيض Ovary :- تُفرز مبايض البقرة الهرمونات والبويضات. يحتوي المبيض على بويضات مُحاطة بخلايا، تسم الجريباتFollicles . في دورة الشبق، بالذات في الأيام الأخيرة قبل الشياع، يتضخم الجُريب بشكل ملحوظ. عادةً ما ينفتق جُريب واحد لتنزل منه بويضة. تنقسم الخلايا الموجود في موقع التبويض وتتكاثر بسرعة لينتُج عنها جسم مهم آخر في المبيض يُسمى الجسم الأصفر Corpus luteum . </vt:lpstr>
      <vt:lpstr>الشريحة 3</vt:lpstr>
      <vt:lpstr> البوق Oviduct:- ينتهي الطرف المبيضي للبوق بتضخم على شكل قمعي و يُسمى القُمع Infundibulum . البويضة المُفرزة تدخل القُمع وتنتقل إلى أسفل البوق، بواسطة حركة أهداب الخلايا المُبطنة للبوق. يتم تلقيح البويضة في النصف الأعلى للبوق، وتبقى البويضة الملقحة أو الزيجوت Zygote في البوق لمدة 3 إلى 4 أيام. المنطقة الموصلة بين البوق والرحم Uterus تعمل على شكل صمّام. عادةً ما تدع البويضة الملقحة تدخل الرحم في اليوم الثالث أو الرابع بعد التلقيح. هذا التأخير في دخول البويضات إلى الرحم ضروري لأن الرحم ليس جاهزاً لاستقبال الجنين النامي إلاّ بعد اليوم الثالث أو الرابع بعد الشبق. </vt:lpstr>
      <vt:lpstr>الرحم Uterus:- في البقرة، يتكون الرحم من جسم و قرنين Horns. يعمل الرحم كقناة لنقل الحيوانات المنوية إلى البوق، وهو الموقع حيث يتم نمو الجنين واتصال المشيمة Placenta. الرحم عبارة عن عضو عضلي قادر على التوسُع ليحتوي الجنين النامي. كذلك فإن الرحم يعود لحالته الأولية Involute بعد مدة قصيرة من الولادة. الرباط العريض Broad ligament يُعلِق الرحم في التجويف الصِفاقي .  الجزء الرئيس من جدار الرحم، عضل الرحم Myometrium ، يتكون من طبقات خلايا عضلية طولية وعرضية. هذه العضلات مسئولة عن انقباض الرحم Uterine contractions الضرورية لولادة العجل. كذلك تحتوي على غُدد تُفرز سوائل تختلف كميتها ونوعيتها في دورة الشبق. بالإضافة، هناك الكثير من الأماكن المُتخصصة تُسمى اللُحيمات Caruncles، أو الفِلقات الأُمومية Maternal cotyledons ، والتي ترتفع قليلاً عن سطح عضل الرحم المحيط بها. في فترة الحمل، النسيج الطلائية للرحم Uterine epithelium يلتصق بالأنسجة الجنينية Fetal membranes عند اللُحيمات لِتُكون المشيمة. </vt:lpstr>
      <vt:lpstr>عنق الرحم Cervix :- عنق الرحم يمتد من الرحم إلى المهبل. يتكون عنق الرحم من طيّات Folds عضلية سميكة ومُحكمة السداد وتساعد على حماية الرحم من الجراثيم الضارة والموجودة بكثرة في المهبل. العضلات حول عنق الرحم تسترخي في وقت الشبق وعند الولادة. الخلايا المُبطنة لعنق الرحم تُفرز مادة مُخاطية وتكون أكثر إفرازاً في فترة الشبق. في فترة الحمل، تكون هناك سُدادة من المادة المُخاطية تُغلق الرحم من جهة المهبل. المهبل Vagina:- يُوصل المهبل عنق الرحم بالفتحة التناسلية الخارجية أو الفرج Vulva، وهو المكان لإنزال المني في فترة التزاوج الطبيعي Natural mating. مع أن هناك خلايا مُبطنة للفتحة التناسلية الخارجية والتي تُفرز سائل مُخاطي والذي يعمل على تنظيف الفرج من البكتيريا، العديد من الأمراض تبقى في المهبل وربما أدّت إلى التهاب المهبل Vaginitis. الفرج أو الفتحة التناسلية الخارجية Vulva:- تقع الفتحة التناسلية الخارجية بين المهبل وخارج البقرة. تشمل الفتحة التناسلية الخارجية الدِهليز Vestibule، و رتوج ما تحت الإحليل Suburethral diverticulum، وهو عبارة عن جيب مُغلق على قاع المهبل. </vt:lpstr>
      <vt:lpstr>البُلوغ Puberty:- البلوغ هو الفترة التي تكون فيها القنوات التناسلية الواصفات الجنسية الثانوية قد بدأت لتأخذ شكلها الجديد في مرحلة النضج. قبل حدوث البلوغ، تنمو القناة التناسلية للعجلة نسبياً مع نمو الجسم. في عمر 10 شهور، يتوقف النمو السريع للقناة التناسلية، وهذه الحالة ربما هي علامة توقف مرحلة البلوغ. بالإضافة إلى النمو السريع في القناة التناسلية، هناك الكثير من التغيرات التي تحث في المبيض. عند الولادة، تحتوي المبايض على كل البويضات لعمر الحيوان. الجريبات البيضاوية والتي تحتوي على سائل Vesicular follicles (fluid filled) تبدأ بالظهور في عمر شهر واحد، ولكن دورات الشبق، التبويض وحدوث الجسم الأصفر، كلها لا تظهر إلاّ في العجلات مابين 5 إلى 11 شهراً من عمرها. تصل الإناث إلى عمر البلوغ قبل الذكور؛ مقارنةً مع الجو المعتدل، الجو البارد تأخُر عمر البلوغ. كلما تحسن مستوى التغذية، تحدث دورة الشبق الأولى في عمر أقل.  تحدث عملية البلوغ في العجلات كنتيجة للتفاعل مابين الهرمونات المُفرزة من غدة تحت المهاد Hypothalamus، الغدة النخامية Anterior pituitary، والمبايض. الهرمون الرئيس يبدو أنه الهرمون الحاث على التبويض Luteinizing hormone ، والسبب أن هذا الهرمون يزداد بنسبة عالية عند فترة الشبق الأولى، وحقن هرمون LH في فئران غير بالغة يُحدث البلوغ فيها في عمر أقل من الطبيعي. </vt:lpstr>
      <vt:lpstr>دورة الشبق والتبويض:- تواتر السلوك الجنسي في الأبقار يظهر عند البلوغ ويستمر على فترات منظمة طوال العام حتى الإخصاب. الفترة من بداية القبول الجنسي في الشبق حتى بداية فترة الشبق التالية تُسمى دورة الشبق. في عجلات الحليب، متوسط دورة الشبق هي 20، وفي الأبقار هي حوالي 21 أيام. </vt:lpstr>
      <vt:lpstr>نمو الغُدد كذلك يختلف في دورة الشبق. الغُدد الرحمية Uterine glands تكون مستقيمة في فترة الشبق، ولكن بعد يومين، هذه الغُدد تنمو بشكل واضح وتبدأ بإفراز سائل كثيف يُسمى النسيج المُنَمِي Histotroph أو يُسمى الحليب الرحمي Uterine milk. هذه الإفرازات لها قُدرة كابحة للجراثيم Bacteriostatic وتُغذي البويضة المُخصبة حديثاً قبل الارتكاز في الرحم عند اللُحَيمات Caruncles. تحت تأثير البروجسترون، تصل الغُدد الرحمية إلى حجمها الأقصى في اليوم الثاني عشر من الدورة، والذي يتزامن مع الارتفاع الأقصى لخلايا بطانة الرحم. إذا لم يحدث إخصاب، تبدأ الغدد بالضمور في اليوم الخامس عشر. مباشرةً قبل وخلال فترة الشبق، ونتيجة لتأثير الإستروجين، تحدث عملية احتباس retention للماء وتسمى الوَذَمَه Edema . زيادة الأوعية الدموية Vascularity وارتِشاح Infiltration للكُريّات البيضاء Leukocytes في سَدَى Stroma و تجويف Lumen الرحم. مع بداية فترة الجسم الأصفر، عملية احتباس الماء تقل ولكن زيادة الأوعية الدموية تبقى حتى الفترة الأخيرة من الجسم الأصفر. إن زيادة كمية الدم ربما تحتاجها خلايا الرحم لإفراز الحليب الرحمي. </vt:lpstr>
      <vt:lpstr>علاقة الهرمونات ببعضها:- التغيرات الوظيفية في الجهاز التناسلي خلال دورة الشبق هي نتيجة تآثُر Interaction معقد يشمل الغدة تحت المهاد "الوِطاء" Hypothalamus ، الفص الأمامي للغُدة النخامية Anterior pituitary والغدد التناسلية. هناك العديد من القياسات لهرمونات الدم المُفرزة من هذه الغدد. حتى الآن، طريقة التحكم ليست معروفة بالكامل، لربما مع معرفة كل المؤثرات، ربما أمكن تنظيم الدورة التناسلية للبقرة. التبويض أهم حدث في دورة الشبق. زيادة إفراز FSH و LH في فترة ما قبل الشبق وفترة الشبق يؤدي إلى التبويض. الهرمون الحاث لنمو الجريبات FSH يُفرز من الغدة النخامية في كميات متزايدة ابتداءً من اليوم 18 من دورة الشبق، بعد ذلك في بداية الشبق يزداد إفراز هرمون التبويض LH. الهرمون الحاث لنمو الجريبات FSH مع هرمون التبويض LH يُزيد من إفراز الإستروجين قبل الشبق بفترة قصيرة. إن الزيادة في إفراز الإستروجين ربما يؤدي إلى اندفاع إفراز هرمون التبويض LH. الهرمون المُفرِز لهرمونات الأجهزة التناسلية GnRH من غدة تحت المهاد يُشارك في اندفاع هرمون التبويض في فترة التبويض. في البقرة، هرمون التبويض LH من الأرجح أنه المسؤل الرئيس عن حدوث ونمو الجسم الأصفر وكذلك إفراز البروجسترون. مستوى هرمون البروجسترون في البلازما يرتفع حتى يصل مستوى ثابت في اليوم السابع واليوم 16 من الدورة، ولكن مابين 16 و 19، ينخفض مستوى الهرمون كثيراً وبسرعة. إن انخفاض مستوى البروجسترون هو أهم حدث في تنظيم دورة الشبق في الأبقار، لأنه إذا لم ينخفض مستوى البروجسترون، ستنقطع الدورة التناسلية (تتوقف عن الحدوث). إن سبب ضمور الجسم الأصفر وانخفاض مستوى إفراز البروجسترون هو إفراز هرمون من الرحم PGF2 وعمله على تضييق الشرايين المُوصلة للجسم الأصفر وفي النهاية يؤدي إلى ضموره. </vt:lpstr>
      <vt:lpstr>الجهـــــاز التناســــــــــلى الذكــــرى  Male Reproductive System يتكون الجهاز التناسلى الذكرى فى الحيوانات الزراعيه  من عدة أعضاء تشمل: أولاً:  الخصيتان Testicles  تعتبر غدد صماء, وهى تختلف شكلاً وحجماً وموقعاً بإختلاف النوع ولكنها تتشابه جميعها من حيث التركيب. الوظيفه:  إنتاج الحيوانات المنويه. إفراز الهرمونات الذكريه. </vt:lpstr>
      <vt:lpstr>الشريحة 12</vt:lpstr>
      <vt:lpstr>التركيب النسيجى: تتركب الخصيه من مجموعه من الأنابيب المنويه Seminiferous Tubules  التى يتم بها تكوين الحيوانات المنويه Spermatogenesis   بإنقسام الخلايا المبطنه لتلك الأنابيب. وتحاط الخصيه من الداخل إلى لخارج بالأغشيه التاليه: : Tunica Vaginalis وهى الطبقه الغمديه للخصيه وهى إمتداد للبريتون ولاتحيط بالخصيه إحاطه كامله. : Tunica Albuginea طبقه من نسيج ضام كثيف يحوى ألياف ألياف بيضاء وألياف عضليه ناعمه وعديد من الأوعيه الدمويه, وتمتد هذه الطبقه داخل الخصيه مكونة حواجز تقسم الخصيه إلى فصوص كل منها يحوى مجموعه من الأنابيب المنويه وتتجمع الأنابيب الآتيه من الفصوص مكونة الشبكه الخصويه Rete Testis, وتخرج من منطقة هذه لشبكه عدد من القنوات (6-12) تعرف بالقنوات الخارجه Ductuli   Efferent تتحد مكونة قناة البربخ Duct of Epididymis المؤديه إلى رأس البربخ.  </vt:lpstr>
      <vt:lpstr>ثانياً: البربخ Epididymis :  الشكل:  يبلغ طوله 33-35 متر فى الثور- يتكون من ثلاث مناطق هى  الرأس Caput       الجسم  Corpus       الذيل  Cauda    التركيب: تبطن معظم قناة البربخ خلايا إفرازيه- وفى منطقة الرأس توجد خلايا مهدبه. الوظائف:  1- نقل الحيوانات المنويه من مؤخرة الخصيه إلى الوعاء الناقل.  2- تركيز الحيوانات المنويه وذلك بإمتصاص الماء من إفرازات الخصيه المصاحبه للحيوانات المنويه. 3- إنضاج الحيوانات المنويه نتيجه لإفرازات خلايا البربخ.  4- تخزين الحيوانات المنويه فى منطقة الذيل قبل قذفها, عند ربط البربخ فى الثور تبقي الحيوانات المنويه فى البربخ وقادره على الإخصاب لمدة 60 يوم, وبعد ذلك تضمحل وتمتص. تتصل الرأس بنهاية الخصيه عند الجزء الذى يدخل منه الإتصال الدموي واللمفاوي والعصبي للخصيه. يمتد الذيل مكوناً أنبوبه تمتد بجانب جسم البربخ موصلةً إلى الوعاء الناقل.   ثالثاً: الوعاء الناقلDeference    Vas: أنبوبه عضليه تكون سميكه عند إتصالها بالقناه البوليه التناسليه مكونة غده الأمبولا Ampulla  . يقوم بنقل الحيوانات المنويه من ذيل البربخ إلى القناه البوليه التناسليه.  مبطن بنسيج طلائي عمادي مهدب Ciliated , كما يوجد فى الجدار عضلات ناعمه بإنقباضها تساهم فى عملية القذف ( تنقل الحيوانات المنويه من البربخ إلى مجرى البول).   </vt:lpstr>
      <vt:lpstr>الحبل المنوى      Spermatic Cord ينضم الوعاء الناقل مع الشرايين والأورده والأعصاب والعضله الداخليه المعلقه للخصيه Internal Cremaster Muscle وتغلف بطبقه من الغمديه  Tunica Vaginalis مكونة الحبل المنوى الذى يمر خلال القناه الإربيه Inguinal Canal  غلى قناة الحوض.  رابعاً: القناه البوليه التناسليه Urethra : تعتبر ممر للحيوانات المنويه و بلازما السائل المنوى و كذلك البول , وتمتد من عنق المثانه حتى نهاية القضيب. وتكون مبطنه بنسيج طلائي إنتقالى وفى رأس القضيب تبطن بنسيج حرشفى مركب. وتقسم إلى ثلاثة أجزاء: Pelvic Urethra وهو الجزء الحوضي ويوجد فى منطقة الحوض وطوله فى الثور 15-20 سم. Ischial Arch Urethra وهو الجزء الموجود حول منحنى S (Sigmoid Flexure).  Penial Urethraوهو الجزء الموجود بالقضيب. ويصب فى القناه البوليه التناسليه عدة فتحات هى :  القناه البوليه الداخليه - فتحتي غدتي الأمبولا-  فتحتي الحويصلات المنويه – عدة صفوف من الفتحات تصب عن طريقها إفرازات البروستاتا – فتحتي غدتي كوبر.   </vt:lpstr>
      <vt:lpstr>خامساً: القضيب penis  :  وهو عضو الجماع فى الذكر ويمكن تقسيمه إلى ثلاث مناطق هى : جذر Root :   وهو الجزء المتصل بالحوض بالعضله الوركيه Ischiocavernosus . جسم Corpus : وهو الجزء الأساسي للقضيب, يمتد من الجذر إلى راس القضيب. رأس Glans Penis وهو الطرف الحر للقضيب. وتختلف راس القضيب بدرجه كبيره من نوع لآخر, ففى نهاية قضيب الكبش توجد زائده تسمى " شاخصة مجرى البول" ويبدو أنها تدخل إلى عنق الرحم للأنثى عند التلقيح بينما تتميز راس القضيب فى الثور بالشكل المخروطي.  </vt:lpstr>
      <vt:lpstr>سادساً: كيس الصفن  Scrotum:  كيس جلدى يأخذ شكل وحجم الخصيتين ويحيط بهما ويتكون من الطبقات التاليه من الخارج للداخل: الجلد قابل للتمدد والإنكماش وتكثر به الغدد العرقيه والدهنيه. طبقة Tunica datos  بها ألياف عضليه ناعمه ونسيج ضام مرن ومن هذه الطبقه يتكون حاجز يقسم كيس الصفن إلى قسمين كل منهما يحوى خصيه. ج) طبقة  Tunica Vaginalisوهى إمتداد للبريتون, الداخليه تحيط بالخصيه , الخارجيه مبطنه لكيس الصفن وبينهما إفرازات مصليه تسهل حركة الخصيه داخل كيس الصفن. وظائف كيس الصفن  حمل الخصيتين وحمايتهما خارج الجسم. تنظيم درجة حرارة الخصيه – لتكون أقل من درجة حرارة الجسم بحوالى 1-8° م _ وذلك ضروري لتكوين الحيوانات المنويه ويرجع ذلك إلى: وجود الخصيه بعيداً عن الجسم. النظام العضلى المعلق للخصيه, الذى ينقبض ويرتخى تبعاً لحرارة الجو الخارجى وطبقة Tunica dartos ج)  نظام التمويل الدموى للبربخ الكثير الإلتواء على سطح البربخ.      </vt:lpstr>
      <vt:lpstr>سابعاً: الغدد المساعده Accessory Glands : وظيفتها: إفرازاتها تمثل معظم البلازما المنويه وهى غنيه بالكربوهيدرات , البروتينات, الأحماض الأمينيه, الإنزيمات, الفيتامينات الذائبه فى الماء, أملاح حمض الستريك, وتتميز البلازما بسعه تنظيميه عاليه. وهذه الغدد هى:  الأمبولا Ampulla تعمل كمخزن للحيوانات المنويه. الحويصلات المنويه Seminal Vesicle  تغذية الحيوانات المنويه وإمدادها بالطاقه حيث تفرز الفركتوز, الستريك و الفوسفات. البرستاتا Prostat Gland تفرز أيونات غير عضويه كالصوديوموالكلوريد والكالسيوم وتفرز سائل لزج يساهم فى تفريغ قناة البول ويساهم فى تكوين البلازما كما تفرز برتين يمنع إلتصاق رؤس الحيوانات المنويه غدتى كوبرGland     Bulb Urethral تسهم بالكربوهيدرات , البروتينات, الأحماض الأمينيه, الإنزيمات, الفيتامينات والتى تدخل فى تركيب البلازما المنويه كما تنظف مجرى البول قبل القذف.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الجهاز التناسلي الأنثوي والذكري في الأبقار</dc:title>
  <dc:creator>دكتور جلال</dc:creator>
  <cp:lastModifiedBy>دكتور جلال</cp:lastModifiedBy>
  <cp:revision>20</cp:revision>
  <dcterms:created xsi:type="dcterms:W3CDTF">2016-12-11T17:16:01Z</dcterms:created>
  <dcterms:modified xsi:type="dcterms:W3CDTF">2016-12-13T09:01:47Z</dcterms:modified>
</cp:coreProperties>
</file>